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97" r:id="rId1"/>
  </p:sldMasterIdLst>
  <p:notesMasterIdLst>
    <p:notesMasterId r:id="rId14"/>
  </p:notesMasterIdLst>
  <p:sldIdLst>
    <p:sldId id="256" r:id="rId2"/>
    <p:sldId id="260" r:id="rId3"/>
    <p:sldId id="259" r:id="rId4"/>
    <p:sldId id="261" r:id="rId5"/>
    <p:sldId id="264" r:id="rId6"/>
    <p:sldId id="262" r:id="rId7"/>
    <p:sldId id="272" r:id="rId8"/>
    <p:sldId id="274" r:id="rId9"/>
    <p:sldId id="263" r:id="rId10"/>
    <p:sldId id="273" r:id="rId11"/>
    <p:sldId id="271" r:id="rId12"/>
    <p:sldId id="270" r:id="rId13"/>
  </p:sldIdLst>
  <p:sldSz cx="9144000" cy="6858000" type="screen4x3"/>
  <p:notesSz cx="6858000" cy="9144000"/>
  <p:defaultTextStyle>
    <a:defPPr>
      <a:defRPr lang="en-US"/>
    </a:defPPr>
    <a:lvl1pPr algn="l" rtl="0" fontAlgn="base" hangingPunct="0">
      <a:spcBef>
        <a:spcPct val="0"/>
      </a:spcBef>
      <a:spcAft>
        <a:spcPct val="0"/>
      </a:spcAft>
      <a:defRPr sz="2800" kern="1200" baseline="-25000">
        <a:solidFill>
          <a:srgbClr val="000000"/>
        </a:solidFill>
        <a:latin typeface="Helvetica" charset="0"/>
        <a:ea typeface="ＭＳ Ｐゴシック" pitchFamily="34" charset="-128"/>
        <a:cs typeface="+mn-cs"/>
        <a:sym typeface="Helvetica" charset="0"/>
      </a:defRPr>
    </a:lvl1pPr>
    <a:lvl2pPr marL="457200" algn="l" rtl="0" fontAlgn="base" hangingPunct="0">
      <a:spcBef>
        <a:spcPct val="0"/>
      </a:spcBef>
      <a:spcAft>
        <a:spcPct val="0"/>
      </a:spcAft>
      <a:defRPr sz="2800" kern="1200" baseline="-25000">
        <a:solidFill>
          <a:srgbClr val="000000"/>
        </a:solidFill>
        <a:latin typeface="Helvetica" charset="0"/>
        <a:ea typeface="ＭＳ Ｐゴシック" pitchFamily="34" charset="-128"/>
        <a:cs typeface="+mn-cs"/>
        <a:sym typeface="Helvetica" charset="0"/>
      </a:defRPr>
    </a:lvl2pPr>
    <a:lvl3pPr marL="914400" algn="l" rtl="0" fontAlgn="base" hangingPunct="0">
      <a:spcBef>
        <a:spcPct val="0"/>
      </a:spcBef>
      <a:spcAft>
        <a:spcPct val="0"/>
      </a:spcAft>
      <a:defRPr sz="2800" kern="1200" baseline="-25000">
        <a:solidFill>
          <a:srgbClr val="000000"/>
        </a:solidFill>
        <a:latin typeface="Helvetica" charset="0"/>
        <a:ea typeface="ＭＳ Ｐゴシック" pitchFamily="34" charset="-128"/>
        <a:cs typeface="+mn-cs"/>
        <a:sym typeface="Helvetica" charset="0"/>
      </a:defRPr>
    </a:lvl3pPr>
    <a:lvl4pPr marL="1371600" algn="l" rtl="0" fontAlgn="base" hangingPunct="0">
      <a:spcBef>
        <a:spcPct val="0"/>
      </a:spcBef>
      <a:spcAft>
        <a:spcPct val="0"/>
      </a:spcAft>
      <a:defRPr sz="2800" kern="1200" baseline="-25000">
        <a:solidFill>
          <a:srgbClr val="000000"/>
        </a:solidFill>
        <a:latin typeface="Helvetica" charset="0"/>
        <a:ea typeface="ＭＳ Ｐゴシック" pitchFamily="34" charset="-128"/>
        <a:cs typeface="+mn-cs"/>
        <a:sym typeface="Helvetica" charset="0"/>
      </a:defRPr>
    </a:lvl4pPr>
    <a:lvl5pPr marL="1828800" algn="l" rtl="0" fontAlgn="base" hangingPunct="0">
      <a:spcBef>
        <a:spcPct val="0"/>
      </a:spcBef>
      <a:spcAft>
        <a:spcPct val="0"/>
      </a:spcAft>
      <a:defRPr sz="2800" kern="1200" baseline="-25000">
        <a:solidFill>
          <a:srgbClr val="000000"/>
        </a:solidFill>
        <a:latin typeface="Helvetica" charset="0"/>
        <a:ea typeface="ＭＳ Ｐゴシック" pitchFamily="34" charset="-128"/>
        <a:cs typeface="+mn-cs"/>
        <a:sym typeface="Helvetica" charset="0"/>
      </a:defRPr>
    </a:lvl5pPr>
    <a:lvl6pPr marL="2286000" algn="l" defTabSz="914400" rtl="0" eaLnBrk="1" latinLnBrk="0" hangingPunct="1">
      <a:defRPr sz="2800" kern="1200" baseline="-25000">
        <a:solidFill>
          <a:srgbClr val="000000"/>
        </a:solidFill>
        <a:latin typeface="Helvetica" charset="0"/>
        <a:ea typeface="ＭＳ Ｐゴシック" pitchFamily="34" charset="-128"/>
        <a:cs typeface="+mn-cs"/>
        <a:sym typeface="Helvetica" charset="0"/>
      </a:defRPr>
    </a:lvl6pPr>
    <a:lvl7pPr marL="2743200" algn="l" defTabSz="914400" rtl="0" eaLnBrk="1" latinLnBrk="0" hangingPunct="1">
      <a:defRPr sz="2800" kern="1200" baseline="-25000">
        <a:solidFill>
          <a:srgbClr val="000000"/>
        </a:solidFill>
        <a:latin typeface="Helvetica" charset="0"/>
        <a:ea typeface="ＭＳ Ｐゴシック" pitchFamily="34" charset="-128"/>
        <a:cs typeface="+mn-cs"/>
        <a:sym typeface="Helvetica" charset="0"/>
      </a:defRPr>
    </a:lvl7pPr>
    <a:lvl8pPr marL="3200400" algn="l" defTabSz="914400" rtl="0" eaLnBrk="1" latinLnBrk="0" hangingPunct="1">
      <a:defRPr sz="2800" kern="1200" baseline="-25000">
        <a:solidFill>
          <a:srgbClr val="000000"/>
        </a:solidFill>
        <a:latin typeface="Helvetica" charset="0"/>
        <a:ea typeface="ＭＳ Ｐゴシック" pitchFamily="34" charset="-128"/>
        <a:cs typeface="+mn-cs"/>
        <a:sym typeface="Helvetica" charset="0"/>
      </a:defRPr>
    </a:lvl8pPr>
    <a:lvl9pPr marL="3657600" algn="l" defTabSz="914400" rtl="0" eaLnBrk="1" latinLnBrk="0" hangingPunct="1">
      <a:defRPr sz="2800" kern="1200" baseline="-25000">
        <a:solidFill>
          <a:srgbClr val="000000"/>
        </a:solidFill>
        <a:latin typeface="Helvetica" charset="0"/>
        <a:ea typeface="ＭＳ Ｐゴシック" pitchFamily="34" charset="-128"/>
        <a:cs typeface="+mn-cs"/>
        <a:sym typeface="Helvetica"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43" autoAdjust="0"/>
  </p:normalViewPr>
  <p:slideViewPr>
    <p:cSldViewPr>
      <p:cViewPr>
        <p:scale>
          <a:sx n="70" d="100"/>
          <a:sy n="70" d="100"/>
        </p:scale>
        <p:origin x="-137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6146" name="Rectangle 2"/>
          <p:cNvSpPr>
            <a:spLocks noGrp="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sym typeface="Avenir Roman" charset="0"/>
              </a:rPr>
              <a:t>Click to edit Master text styles</a:t>
            </a:r>
          </a:p>
          <a:p>
            <a:pPr lvl="1"/>
            <a:r>
              <a:rPr lang="en-US" noProof="0" smtClean="0">
                <a:sym typeface="Avenir Roman" charset="0"/>
              </a:rPr>
              <a:t>Second level</a:t>
            </a:r>
          </a:p>
          <a:p>
            <a:pPr lvl="2"/>
            <a:r>
              <a:rPr lang="en-US" noProof="0" smtClean="0">
                <a:sym typeface="Avenir Roman" charset="0"/>
              </a:rPr>
              <a:t>Third level</a:t>
            </a:r>
          </a:p>
          <a:p>
            <a:pPr lvl="3"/>
            <a:r>
              <a:rPr lang="en-US" noProof="0" smtClean="0">
                <a:sym typeface="Avenir Roman" charset="0"/>
              </a:rPr>
              <a:t>Fourth level</a:t>
            </a:r>
          </a:p>
          <a:p>
            <a:pPr lvl="4"/>
            <a:r>
              <a:rPr lang="en-US" noProof="0" smtClean="0">
                <a:sym typeface="Avenir Roman" charset="0"/>
              </a:rPr>
              <a:t>Fifth level</a:t>
            </a:r>
          </a:p>
        </p:txBody>
      </p:sp>
    </p:spTree>
    <p:extLst>
      <p:ext uri="{BB962C8B-B14F-4D97-AF65-F5344CB8AC3E}">
        <p14:creationId xmlns:p14="http://schemas.microsoft.com/office/powerpoint/2010/main" val="2836388271"/>
      </p:ext>
    </p:extLst>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ＭＳ Ｐゴシック" pitchFamily="34" charset="-128"/>
        <a:cs typeface="Avenir Roman" charset="0"/>
        <a:sym typeface="Avenir Roman" charset="0"/>
      </a:defRPr>
    </a:lvl1pPr>
    <a:lvl2pPr marL="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Rot="1" noChangeAspect="1" noChangeArrowheads="1" noTextEdit="1"/>
          </p:cNvSpPr>
          <p:nvPr>
            <p:ph type="sldImg"/>
          </p:nvPr>
        </p:nvSpPr>
        <p:spPr/>
      </p:sp>
      <p:sp>
        <p:nvSpPr>
          <p:cNvPr id="19459" name="Rectangle 2"/>
          <p:cNvSpPr>
            <a:spLocks noGrp="1" noChangeArrowheads="1"/>
          </p:cNvSpPr>
          <p:nvPr>
            <p:ph type="body" idx="1"/>
          </p:nvPr>
        </p:nvSpPr>
        <p:spPr>
          <a:noFill/>
        </p:spPr>
        <p:txBody>
          <a:bodyPr/>
          <a:lstStyle/>
          <a:p>
            <a:pPr marL="1588" indent="-1588" defTabSz="914400" eaLnBrk="1">
              <a:lnSpc>
                <a:spcPct val="100000"/>
              </a:lnSpc>
              <a:spcBef>
                <a:spcPts val="400"/>
              </a:spcBef>
            </a:pPr>
            <a:r>
              <a:rPr lang="en-US" altLang="en-US" sz="1200" smtClean="0">
                <a:latin typeface="Arial Bold" charset="0"/>
                <a:sym typeface="Arial Bold" charset="0"/>
              </a:rPr>
              <a:t>Launched by UN Secretary-General Ban Ki-moon in September 2013, B4P was created </a:t>
            </a:r>
            <a:r>
              <a:rPr lang="en-US" altLang="en-US" sz="1200" u="sng" smtClean="0">
                <a:latin typeface="Arial Bold" charset="0"/>
                <a:sym typeface="Arial Bold" charset="0"/>
              </a:rPr>
              <a:t>with the LNs</a:t>
            </a:r>
            <a:r>
              <a:rPr lang="en-US" altLang="en-US" sz="1200" smtClean="0">
                <a:latin typeface="Arial" pitchFamily="34" charset="0"/>
                <a:cs typeface="Arial" pitchFamily="34" charset="0"/>
                <a:sym typeface="Arial" pitchFamily="34" charset="0"/>
              </a:rPr>
              <a:t>: Building on over a decade of engagement with companies and experts and on the development of new and stronger LNs, the GCO conducted a consultation process, involving interested LNs and engaged companies and other stakeholders; </a:t>
            </a:r>
            <a:r>
              <a:rPr lang="en-US" altLang="en-US" sz="1200" u="sng" smtClean="0">
                <a:latin typeface="Arial" pitchFamily="34" charset="0"/>
                <a:cs typeface="Arial" pitchFamily="34" charset="0"/>
                <a:sym typeface="Arial" pitchFamily="34" charset="0"/>
              </a:rPr>
              <a:t>to create B4P</a:t>
            </a:r>
            <a:r>
              <a:rPr lang="en-US" altLang="en-US" sz="1200" smtClean="0">
                <a:latin typeface="Arial" pitchFamily="34" charset="0"/>
                <a:cs typeface="Arial" pitchFamily="34" charset="0"/>
                <a:sym typeface="Arial" pitchFamily="34" charset="0"/>
              </a:rPr>
              <a:t>. </a:t>
            </a:r>
          </a:p>
          <a:p>
            <a:pPr marL="1588" indent="-1588"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marL="1588" indent="-1588" defTabSz="914400" eaLnBrk="1">
              <a:lnSpc>
                <a:spcPct val="100000"/>
              </a:lnSpc>
              <a:spcBef>
                <a:spcPts val="400"/>
              </a:spcBef>
            </a:pPr>
            <a:r>
              <a:rPr lang="en-US" altLang="en-US" sz="1200" smtClean="0">
                <a:latin typeface="Arial" pitchFamily="34" charset="0"/>
                <a:cs typeface="Arial" pitchFamily="34" charset="0"/>
                <a:sym typeface="Arial" pitchFamily="34" charset="0"/>
              </a:rPr>
              <a:t>17 GCLNs and over 80 companies have already joined the initiative. </a:t>
            </a:r>
          </a:p>
          <a:p>
            <a:pPr marL="1588" indent="-1588"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marL="1588" indent="-1588" defTabSz="914400" eaLnBrk="1">
              <a:lnSpc>
                <a:spcPct val="100000"/>
              </a:lnSpc>
              <a:spcBef>
                <a:spcPts val="400"/>
              </a:spcBef>
            </a:pPr>
            <a:r>
              <a:rPr lang="en-US" altLang="en-US" sz="1200" smtClean="0">
                <a:latin typeface="Arial" pitchFamily="34" charset="0"/>
                <a:cs typeface="Arial" pitchFamily="34" charset="0"/>
                <a:sym typeface="Arial" pitchFamily="34" charset="0"/>
              </a:rPr>
              <a:t>Business for Peace (B4P) is a business leadership platform dedicated to expand, advance and deepen private sector action in support of peace - in the workplace, marketplace and local communities.</a:t>
            </a:r>
          </a:p>
          <a:p>
            <a:pPr marL="1588" indent="-1588"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marL="1588" indent="-1588" defTabSz="914400" eaLnBrk="1">
              <a:lnSpc>
                <a:spcPct val="100000"/>
              </a:lnSpc>
              <a:spcBef>
                <a:spcPts val="400"/>
              </a:spcBef>
            </a:pPr>
            <a:r>
              <a:rPr lang="en-US" altLang="en-US" sz="1200" smtClean="0">
                <a:latin typeface="Arial" pitchFamily="34" charset="0"/>
                <a:cs typeface="Arial" pitchFamily="34" charset="0"/>
                <a:sym typeface="Arial" pitchFamily="34" charset="0"/>
              </a:rPr>
              <a:t>Assists companies in implementing responsible business practices aligned with the UN Global Compact Ten Principles in </a:t>
            </a:r>
            <a:r>
              <a:rPr lang="en-US" altLang="en-US" sz="1200" i="1" smtClean="0">
                <a:latin typeface="Arial" pitchFamily="34" charset="0"/>
                <a:cs typeface="Arial" pitchFamily="34" charset="0"/>
                <a:sym typeface="Arial" pitchFamily="34" charset="0"/>
              </a:rPr>
              <a:t>conflict-affected</a:t>
            </a:r>
            <a:r>
              <a:rPr lang="en-US" altLang="en-US" sz="1200" smtClean="0">
                <a:latin typeface="Arial" pitchFamily="34" charset="0"/>
                <a:cs typeface="Arial" pitchFamily="34" charset="0"/>
                <a:sym typeface="Arial" pitchFamily="34" charset="0"/>
              </a:rPr>
              <a:t> and </a:t>
            </a:r>
            <a:r>
              <a:rPr lang="en-US" altLang="en-US" sz="1200" i="1" smtClean="0">
                <a:latin typeface="Arial" pitchFamily="34" charset="0"/>
                <a:cs typeface="Arial" pitchFamily="34" charset="0"/>
                <a:sym typeface="Arial" pitchFamily="34" charset="0"/>
              </a:rPr>
              <a:t>high-risk areas </a:t>
            </a:r>
            <a:r>
              <a:rPr lang="en-US" altLang="en-US" sz="1200" smtClean="0">
                <a:latin typeface="Arial" pitchFamily="34" charset="0"/>
                <a:cs typeface="Arial" pitchFamily="34" charset="0"/>
                <a:sym typeface="Arial" pitchFamily="34" charset="0"/>
              </a:rPr>
              <a:t>and catalyze action to advance peace.</a:t>
            </a:r>
          </a:p>
          <a:p>
            <a:pPr marL="1588" indent="-1588"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marL="1588" indent="-1588" defTabSz="914400" eaLnBrk="1">
              <a:lnSpc>
                <a:spcPct val="100000"/>
              </a:lnSpc>
              <a:spcBef>
                <a:spcPts val="400"/>
              </a:spcBef>
            </a:pPr>
            <a:r>
              <a:rPr lang="en-US" altLang="en-US" sz="1200" i="1" smtClean="0">
                <a:latin typeface="Arial" pitchFamily="34" charset="0"/>
                <a:cs typeface="Arial" pitchFamily="34" charset="0"/>
                <a:sym typeface="Arial" pitchFamily="34" charset="0"/>
              </a:rPr>
              <a:t>Business for Peace</a:t>
            </a:r>
            <a:r>
              <a:rPr lang="en-US" altLang="en-US" sz="1200" smtClean="0">
                <a:latin typeface="Arial" pitchFamily="34" charset="0"/>
                <a:cs typeface="Arial" pitchFamily="34" charset="0"/>
                <a:sym typeface="Arial" pitchFamily="34" charset="0"/>
              </a:rPr>
              <a:t> is designed to stimulate business engagement and action as articulated in the </a:t>
            </a:r>
            <a:r>
              <a:rPr lang="en-US" altLang="en-US" sz="1200" i="1" smtClean="0">
                <a:latin typeface="Arial" pitchFamily="34" charset="0"/>
                <a:cs typeface="Arial" pitchFamily="34" charset="0"/>
                <a:sym typeface="Arial" pitchFamily="34" charset="0"/>
              </a:rPr>
              <a:t>Guidance on Responsible Business in Conflict-Affected and High-Risk Areas: A Resource for Companies and Investors</a:t>
            </a:r>
            <a:r>
              <a:rPr lang="en-US" altLang="en-US" sz="1200" smtClean="0">
                <a:latin typeface="Arial" pitchFamily="34" charset="0"/>
                <a:cs typeface="Arial" pitchFamily="34" charset="0"/>
                <a:sym typeface="Arial" pitchFamily="34" charset="0"/>
              </a:rPr>
              <a:t> (the Guidance) which will guide the platform</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s approach and activities. </a:t>
            </a:r>
          </a:p>
          <a:p>
            <a:pPr marL="1588" indent="-1588"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p:sp>
      <p:sp>
        <p:nvSpPr>
          <p:cNvPr id="28675" name="Rectangle 3"/>
          <p:cNvSpPr>
            <a:spLocks noGrp="1" noChangeArrowheads="1"/>
          </p:cNvSpPr>
          <p:nvPr>
            <p:ph type="body" idx="1"/>
          </p:nvPr>
        </p:nvSpPr>
        <p:spPr>
          <a:noFill/>
        </p:spPr>
        <p:txBody>
          <a:bodyPr/>
          <a:lstStyle/>
          <a:p>
            <a:pPr eaLnBrk="1">
              <a:lnSpc>
                <a:spcPct val="90000"/>
              </a:lnSpc>
            </a:pPr>
            <a:r>
              <a:rPr lang="en-GB" altLang="en-US" sz="2000" smtClean="0">
                <a:latin typeface="Arial" pitchFamily="34" charset="0"/>
              </a:rPr>
              <a:t>UN Global Compact with a long record of engaging companies in this area have created an array of practical resources to enhance the capacity of its participants.</a:t>
            </a:r>
            <a:endParaRPr lang="en-GB" altLang="en-US" sz="800" smtClean="0">
              <a:latin typeface="Arial" pitchFamily="34" charset="0"/>
            </a:endParaRPr>
          </a:p>
          <a:p>
            <a:pPr eaLnBrk="1">
              <a:lnSpc>
                <a:spcPct val="90000"/>
              </a:lnSpc>
            </a:pPr>
            <a:r>
              <a:rPr lang="en-GB" altLang="en-US" sz="2000" smtClean="0">
                <a:latin typeface="Arial" pitchFamily="34" charset="0"/>
              </a:rPr>
              <a:t>- Governments assume primary role for peace, but </a:t>
            </a:r>
            <a:r>
              <a:rPr lang="en-GB" altLang="en-US" sz="2000" b="1" smtClean="0">
                <a:latin typeface="Arial" pitchFamily="34" charset="0"/>
              </a:rPr>
              <a:t>companies have a key role </a:t>
            </a:r>
            <a:r>
              <a:rPr lang="en-GB" altLang="en-US" sz="2000" smtClean="0">
                <a:latin typeface="Arial" pitchFamily="34" charset="0"/>
              </a:rPr>
              <a:t>to play in high-risk areas.</a:t>
            </a:r>
          </a:p>
          <a:p>
            <a:pPr eaLnBrk="1">
              <a:lnSpc>
                <a:spcPct val="90000"/>
              </a:lnSpc>
              <a:buFontTx/>
              <a:buChar char="-"/>
            </a:pPr>
            <a:r>
              <a:rPr lang="en-GB" altLang="en-US" sz="2000" smtClean="0">
                <a:latin typeface="Arial" pitchFamily="34" charset="0"/>
              </a:rPr>
              <a:t>Peace and stability are </a:t>
            </a:r>
            <a:r>
              <a:rPr lang="en-GB" altLang="en-US" sz="2000" b="1" smtClean="0">
                <a:latin typeface="Arial" pitchFamily="34" charset="0"/>
              </a:rPr>
              <a:t>essential for sustainable economic growth</a:t>
            </a:r>
            <a:r>
              <a:rPr lang="en-GB" altLang="en-US" sz="2000" smtClean="0">
                <a:latin typeface="Arial" pitchFamily="34" charset="0"/>
              </a:rPr>
              <a:t>: expanding investment opportunities, reducing operating costs, and lending predictability.</a:t>
            </a:r>
          </a:p>
          <a:p>
            <a:pPr eaLnBrk="1">
              <a:lnSpc>
                <a:spcPct val="90000"/>
              </a:lnSpc>
            </a:pPr>
            <a:endParaRPr lang="en-GB" altLang="en-US" sz="2000" smtClean="0">
              <a:latin typeface="Arial" pitchFamily="34" charset="0"/>
            </a:endParaRPr>
          </a:p>
          <a:p>
            <a:pPr eaLnBrk="1"/>
            <a:endParaRPr lang="en-US" alt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Rot="1" noChangeAspect="1" noChangeArrowheads="1" noTextEdit="1"/>
          </p:cNvSpPr>
          <p:nvPr>
            <p:ph type="sldImg"/>
          </p:nvPr>
        </p:nvSpPr>
        <p:spPr/>
      </p:sp>
      <p:sp>
        <p:nvSpPr>
          <p:cNvPr id="20483" name="Rectangle 2"/>
          <p:cNvSpPr>
            <a:spLocks noGrp="1" noChangeArrowheads="1"/>
          </p:cNvSpPr>
          <p:nvPr>
            <p:ph type="body" idx="1"/>
          </p:nvPr>
        </p:nvSpPr>
        <p:spPr>
          <a:noFill/>
        </p:spPr>
        <p:txBody>
          <a:bodyPr/>
          <a:lstStyle/>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Peace &amp; security is important for societies and business.  Identified as one of the core elements of an environment that enables long-term sustainable development, as we see here in the Post-2015 </a:t>
            </a: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Growth of the Global Compact shows increasing engagement on the part of companies…</a:t>
            </a: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Investors:  Business working with investment markets in new ways – </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responsible investors</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 who have also embraced sustainability.</a:t>
            </a: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Rot="1" noChangeAspect="1" noChangeArrowheads="1" noTextEdit="1"/>
          </p:cNvSpPr>
          <p:nvPr>
            <p:ph type="sldImg"/>
          </p:nvPr>
        </p:nvSpPr>
        <p:spPr/>
      </p:sp>
      <p:sp>
        <p:nvSpPr>
          <p:cNvPr id="21507" name="Rectangle 2"/>
          <p:cNvSpPr>
            <a:spLocks noGrp="1" noChangeArrowheads="1"/>
          </p:cNvSpPr>
          <p:nvPr>
            <p:ph type="body" idx="1"/>
          </p:nvPr>
        </p:nvSpPr>
        <p:spPr>
          <a:noFill/>
        </p:spPr>
        <p:txBody>
          <a:bodyPr/>
          <a:lstStyle/>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With a view to mobilizing a movement of business engagement in support of peace, not only at the global level, but locally, in support of peace, the B4P will pursue the following objectives: </a:t>
            </a:r>
          </a:p>
          <a:p>
            <a:pPr defTabSz="914400" eaLnBrk="1">
              <a:lnSpc>
                <a:spcPct val="8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1. Enhance understanding of business contributions to peace: what are the positive impacts that businesses actually has on peace, how can that be measured (indicators)? Companies want to know exactly what their contribution is.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2. Catalyze and facilitate corporate action and partnerships that contribute to peace;</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3. Facilitate business participation in multi-stakeholder and policy dialogue for peace: on issues identified as critical in a specific context (local) and to feed into the broad peacebuilding debate at the UN;</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4. Foster transparency and accountability: to inspire by sharing practices, to stimulate peers review and to build empirical learning  understanding on what works and what doesn</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t in order to be able to replicate and scale practices that have a positive effect;</a:t>
            </a:r>
          </a:p>
          <a:p>
            <a:pPr defTabSz="914400" eaLnBrk="1">
              <a:lnSpc>
                <a:spcPct val="8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End goals: </a:t>
            </a:r>
          </a:p>
          <a:p>
            <a:pPr defTabSz="914400" eaLnBrk="1">
              <a:lnSpc>
                <a:spcPct val="80000"/>
              </a:lnSpc>
              <a:spcBef>
                <a:spcPts val="400"/>
              </a:spcBef>
              <a:buFont typeface="Arial" pitchFamily="34" charset="0"/>
              <a:buChar char="-"/>
            </a:pPr>
            <a:r>
              <a:rPr lang="en-US" altLang="en-US" sz="1200" smtClean="0">
                <a:latin typeface="Arial" pitchFamily="34" charset="0"/>
                <a:cs typeface="Arial" pitchFamily="34" charset="0"/>
                <a:sym typeface="Arial" pitchFamily="34" charset="0"/>
              </a:rPr>
              <a:t>Our intent is to bolster a global movement of business engagement for peace. </a:t>
            </a:r>
          </a:p>
          <a:p>
            <a:pPr defTabSz="914400" eaLnBrk="1">
              <a:lnSpc>
                <a:spcPct val="80000"/>
              </a:lnSpc>
              <a:spcBef>
                <a:spcPts val="400"/>
              </a:spcBef>
              <a:buFont typeface="Arial" pitchFamily="34" charset="0"/>
              <a:buChar char="-"/>
            </a:pPr>
            <a:r>
              <a:rPr lang="en-US" altLang="en-US" sz="1200" smtClean="0">
                <a:latin typeface="Arial" pitchFamily="34" charset="0"/>
                <a:cs typeface="Arial" pitchFamily="34" charset="0"/>
                <a:sym typeface="Arial" pitchFamily="34" charset="0"/>
              </a:rPr>
              <a:t>It is important to highlight than a growing number companies have a clear understanding of their role in relation to peace and of the importance to conduct responsible business practices that take into account the context and specific issue. Many have formulated new operating procedures tailored towards </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doing no harm</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 – to sustain their activities by gaining a social license, but some are also seeking to go beyond this approach and create shared value with local communities.  </a:t>
            </a:r>
          </a:p>
          <a:p>
            <a:pPr defTabSz="914400" eaLnBrk="1">
              <a:lnSpc>
                <a:spcPct val="80000"/>
              </a:lnSpc>
              <a:spcBef>
                <a:spcPts val="400"/>
              </a:spcBef>
              <a:buFont typeface="Arial" pitchFamily="34" charset="0"/>
              <a:buChar char="-"/>
            </a:pPr>
            <a:r>
              <a:rPr lang="en-US" altLang="en-US" sz="1200" smtClean="0">
                <a:latin typeface="Arial" pitchFamily="34" charset="0"/>
                <a:cs typeface="Arial" pitchFamily="34" charset="0"/>
                <a:sym typeface="Arial" pitchFamily="34" charset="0"/>
              </a:rPr>
              <a:t>Acknowledging that a number of issues can only be addressed through a collective efforts, some companies are ready and willing to engage to help government and civil society address policy issues at the global and local level.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More and more companies working in high-risk environments signal that they need to support at the local level: expertise, knowledge and understanding of the context, connection with key development and peacebuilding actors. So B4P builds on the Local Networks, 100 countries, 17 engaged in B4P. </a:t>
            </a: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Rot="1" noChangeAspect="1" noChangeArrowheads="1" noTextEdit="1"/>
          </p:cNvSpPr>
          <p:nvPr>
            <p:ph type="sldImg"/>
          </p:nvPr>
        </p:nvSpPr>
        <p:spPr/>
      </p:sp>
      <p:sp>
        <p:nvSpPr>
          <p:cNvPr id="22531" name="Rectangle 2"/>
          <p:cNvSpPr>
            <a:spLocks noGrp="1" noChangeArrowheads="1"/>
          </p:cNvSpPr>
          <p:nvPr>
            <p:ph type="body" idx="1"/>
          </p:nvPr>
        </p:nvSpPr>
        <p:spPr>
          <a:noFill/>
        </p:spPr>
        <p:txBody>
          <a:bodyPr/>
          <a:lstStyle/>
          <a:p>
            <a:pPr defTabSz="914400" eaLnBrk="1">
              <a:lnSpc>
                <a:spcPct val="100000"/>
              </a:lnSpc>
              <a:spcBef>
                <a:spcPts val="400"/>
              </a:spcBef>
            </a:pPr>
            <a:r>
              <a:rPr lang="en-US" altLang="en-US" sz="1200" i="1" smtClean="0">
                <a:latin typeface="Arial" pitchFamily="34" charset="0"/>
                <a:cs typeface="Arial" pitchFamily="34" charset="0"/>
                <a:sym typeface="Arial" pitchFamily="34" charset="0"/>
              </a:rPr>
              <a:t>Business for Peace</a:t>
            </a:r>
            <a:r>
              <a:rPr lang="en-US" altLang="en-US" sz="1200" smtClean="0">
                <a:latin typeface="Arial" pitchFamily="34" charset="0"/>
                <a:cs typeface="Arial" pitchFamily="34" charset="0"/>
                <a:sym typeface="Arial" pitchFamily="34" charset="0"/>
              </a:rPr>
              <a:t> is structured around two main pillars: (i) the instrumental role of local stakeholders; </a:t>
            </a: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And (ii) the </a:t>
            </a:r>
            <a:r>
              <a:rPr lang="ja-JP" altLang="en-US" sz="1200" u="sng" smtClean="0">
                <a:latin typeface="Arial" pitchFamily="34" charset="0"/>
                <a:cs typeface="Arial" pitchFamily="34" charset="0"/>
                <a:sym typeface="Arial" pitchFamily="34" charset="0"/>
              </a:rPr>
              <a:t>“</a:t>
            </a:r>
            <a:r>
              <a:rPr lang="en-US" altLang="ja-JP" sz="1200" u="sng" smtClean="0">
                <a:latin typeface="Arial" pitchFamily="34" charset="0"/>
                <a:cs typeface="Arial" pitchFamily="34" charset="0"/>
                <a:sym typeface="Arial" pitchFamily="34" charset="0"/>
              </a:rPr>
              <a:t>Commit, Act, Report</a:t>
            </a:r>
            <a:r>
              <a:rPr lang="ja-JP" altLang="en-US" sz="1200" u="sng" smtClean="0">
                <a:latin typeface="Arial" pitchFamily="34" charset="0"/>
                <a:cs typeface="Arial" pitchFamily="34" charset="0"/>
                <a:sym typeface="Arial" pitchFamily="34" charset="0"/>
              </a:rPr>
              <a:t>”</a:t>
            </a:r>
            <a:r>
              <a:rPr lang="en-US" altLang="ja-JP" sz="1200" u="sng" smtClean="0">
                <a:latin typeface="Arial" pitchFamily="34" charset="0"/>
                <a:cs typeface="Arial" pitchFamily="34" charset="0"/>
                <a:sym typeface="Arial" pitchFamily="34" charset="0"/>
              </a:rPr>
              <a:t> model,</a:t>
            </a:r>
            <a:r>
              <a:rPr lang="en-US" altLang="ja-JP" sz="1200" smtClean="0">
                <a:latin typeface="Arial" pitchFamily="34" charset="0"/>
                <a:cs typeface="Arial" pitchFamily="34" charset="0"/>
                <a:sym typeface="Arial" pitchFamily="34" charset="0"/>
              </a:rPr>
              <a:t> which guides the efforts of all </a:t>
            </a:r>
            <a:r>
              <a:rPr lang="en-US" altLang="ja-JP" sz="1200" i="1" smtClean="0">
                <a:latin typeface="Arial" pitchFamily="34" charset="0"/>
                <a:cs typeface="Arial" pitchFamily="34" charset="0"/>
                <a:sym typeface="Arial" pitchFamily="34" charset="0"/>
              </a:rPr>
              <a:t>Business for Peace</a:t>
            </a:r>
            <a:r>
              <a:rPr lang="en-US" altLang="ja-JP" sz="1200" smtClean="0">
                <a:latin typeface="Arial" pitchFamily="34" charset="0"/>
                <a:cs typeface="Arial" pitchFamily="34" charset="0"/>
                <a:sym typeface="Arial" pitchFamily="34" charset="0"/>
              </a:rPr>
              <a:t> participants at both local and global level. </a:t>
            </a: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300"/>
              </a:spcBef>
              <a:buFont typeface="Arial" pitchFamily="34" charset="0"/>
              <a:buChar char="-"/>
            </a:pPr>
            <a:r>
              <a:rPr lang="en-US" altLang="en-US" sz="900" smtClean="0">
                <a:latin typeface="Arial" pitchFamily="34" charset="0"/>
                <a:cs typeface="Arial" pitchFamily="34" charset="0"/>
                <a:sym typeface="Arial" pitchFamily="34" charset="0"/>
              </a:rPr>
              <a:t>Local ownership is key: due to specificity of each context, knowledge and contacts of local actors</a:t>
            </a:r>
            <a:endParaRPr lang="en-US" altLang="en-US" sz="1200" smtClean="0">
              <a:latin typeface="Arial" pitchFamily="34" charset="0"/>
              <a:cs typeface="Arial" pitchFamily="34" charset="0"/>
              <a:sym typeface="Arial" pitchFamily="34" charset="0"/>
            </a:endParaRPr>
          </a:p>
          <a:p>
            <a:pPr defTabSz="914400" eaLnBrk="1">
              <a:lnSpc>
                <a:spcPct val="80000"/>
              </a:lnSpc>
              <a:spcBef>
                <a:spcPts val="300"/>
              </a:spcBef>
              <a:buFont typeface="Arial" pitchFamily="34" charset="0"/>
              <a:buChar char="-"/>
            </a:pPr>
            <a:r>
              <a:rPr lang="en-US" altLang="en-US" sz="900" smtClean="0">
                <a:latin typeface="Arial" pitchFamily="34" charset="0"/>
                <a:cs typeface="Arial" pitchFamily="34" charset="0"/>
                <a:sym typeface="Arial" pitchFamily="34" charset="0"/>
              </a:rPr>
              <a:t>GCLNs are playing a driving role: </a:t>
            </a:r>
            <a:endParaRPr lang="en-US" altLang="en-US" sz="1200" smtClean="0">
              <a:latin typeface="Arial" pitchFamily="34" charset="0"/>
              <a:cs typeface="Arial" pitchFamily="34" charset="0"/>
              <a:sym typeface="Arial" pitchFamily="34" charset="0"/>
            </a:endParaRPr>
          </a:p>
          <a:p>
            <a:pPr marL="457200" lvl="1" defTabSz="914400" eaLnBrk="1">
              <a:lnSpc>
                <a:spcPct val="80000"/>
              </a:lnSpc>
              <a:spcBef>
                <a:spcPts val="300"/>
              </a:spcBef>
              <a:buFont typeface="Arial" pitchFamily="34" charset="0"/>
              <a:buChar char="-"/>
            </a:pPr>
            <a:r>
              <a:rPr lang="en-US" altLang="en-US" sz="900" smtClean="0">
                <a:latin typeface="Arial" pitchFamily="34" charset="0"/>
                <a:ea typeface="ＭＳ Ｐゴシック" pitchFamily="34" charset="-128"/>
                <a:cs typeface="Arial" pitchFamily="34" charset="0"/>
                <a:sym typeface="Arial" pitchFamily="34" charset="0"/>
              </a:rPr>
              <a:t> Embed the principles in corporate culture</a:t>
            </a:r>
            <a:endParaRPr lang="en-US" altLang="en-US" sz="1200" smtClean="0">
              <a:latin typeface="Arial" pitchFamily="34" charset="0"/>
              <a:ea typeface="ＭＳ Ｐゴシック" pitchFamily="34" charset="-128"/>
              <a:cs typeface="Arial" pitchFamily="34" charset="0"/>
              <a:sym typeface="Arial" pitchFamily="34" charset="0"/>
            </a:endParaRPr>
          </a:p>
          <a:p>
            <a:pPr marL="457200" lvl="1" defTabSz="914400" eaLnBrk="1">
              <a:lnSpc>
                <a:spcPct val="80000"/>
              </a:lnSpc>
              <a:spcBef>
                <a:spcPts val="300"/>
              </a:spcBef>
              <a:buFont typeface="Arial" pitchFamily="34" charset="0"/>
              <a:buChar char="-"/>
            </a:pPr>
            <a:r>
              <a:rPr lang="en-US" altLang="en-US" sz="900" smtClean="0">
                <a:latin typeface="Arial" pitchFamily="34" charset="0"/>
                <a:ea typeface="ＭＳ Ｐゴシック" pitchFamily="34" charset="-128"/>
                <a:cs typeface="Arial" pitchFamily="34" charset="0"/>
                <a:sym typeface="Arial" pitchFamily="34" charset="0"/>
              </a:rPr>
              <a:t> Facilitate action and partnership project</a:t>
            </a:r>
            <a:endParaRPr lang="en-US" altLang="en-US" sz="1200" smtClean="0">
              <a:latin typeface="Arial" pitchFamily="34" charset="0"/>
              <a:ea typeface="ＭＳ Ｐゴシック" pitchFamily="34" charset="-128"/>
              <a:cs typeface="Arial" pitchFamily="34" charset="0"/>
              <a:sym typeface="Arial" pitchFamily="34" charset="0"/>
            </a:endParaRPr>
          </a:p>
          <a:p>
            <a:pPr marL="457200" lvl="1" defTabSz="914400" eaLnBrk="1">
              <a:lnSpc>
                <a:spcPct val="80000"/>
              </a:lnSpc>
              <a:spcBef>
                <a:spcPts val="300"/>
              </a:spcBef>
              <a:buFont typeface="Arial" pitchFamily="34" charset="0"/>
              <a:buChar char="-"/>
            </a:pPr>
            <a:r>
              <a:rPr lang="en-US" altLang="en-US" sz="900" smtClean="0">
                <a:latin typeface="Arial" pitchFamily="34" charset="0"/>
                <a:ea typeface="ＭＳ Ｐゴシック" pitchFamily="34" charset="-128"/>
                <a:cs typeface="Arial" pitchFamily="34" charset="0"/>
                <a:sym typeface="Arial" pitchFamily="34" charset="0"/>
              </a:rPr>
              <a:t> Identify specific thematic priority issues where learning and engagement needed. </a:t>
            </a:r>
            <a:endParaRPr lang="en-US" altLang="en-US" sz="1200" smtClean="0">
              <a:latin typeface="Arial" pitchFamily="34" charset="0"/>
              <a:ea typeface="ＭＳ Ｐゴシック" pitchFamily="34" charset="-128"/>
              <a:cs typeface="Arial" pitchFamily="34" charset="0"/>
              <a:sym typeface="Arial" pitchFamily="34" charset="0"/>
            </a:endParaRPr>
          </a:p>
          <a:p>
            <a:pPr marL="457200" lvl="1" defTabSz="914400" eaLnBrk="1">
              <a:lnSpc>
                <a:spcPct val="80000"/>
              </a:lnSpc>
              <a:spcBef>
                <a:spcPts val="300"/>
              </a:spcBef>
              <a:buFont typeface="Arial" pitchFamily="34" charset="0"/>
              <a:buChar char="-"/>
            </a:pPr>
            <a:r>
              <a:rPr lang="en-US" altLang="en-US" sz="900" smtClean="0">
                <a:latin typeface="Arial" pitchFamily="34" charset="0"/>
                <a:ea typeface="ＭＳ Ｐゴシック" pitchFamily="34" charset="-128"/>
                <a:cs typeface="Arial" pitchFamily="34" charset="0"/>
                <a:sym typeface="Arial" pitchFamily="34" charset="0"/>
              </a:rPr>
              <a:t>Build bridges between SH and governments, to identify key national policy issues where PS engagement is needed, facilitate dialogue. </a:t>
            </a:r>
            <a:endParaRPr lang="en-US" altLang="en-US" sz="1200" smtClean="0">
              <a:latin typeface="Arial" pitchFamily="34" charset="0"/>
              <a:ea typeface="ＭＳ Ｐゴシック" pitchFamily="34" charset="-128"/>
              <a:cs typeface="Arial" pitchFamily="34" charset="0"/>
              <a:sym typeface="Arial" pitchFamily="34" charset="0"/>
            </a:endParaRPr>
          </a:p>
          <a:p>
            <a:pPr marL="457200" lvl="1" defTabSz="914400" eaLnBrk="1">
              <a:lnSpc>
                <a:spcPct val="80000"/>
              </a:lnSpc>
              <a:spcBef>
                <a:spcPts val="400"/>
              </a:spcBef>
              <a:buFont typeface="Arial" pitchFamily="34" charset="0"/>
              <a:buChar char="-"/>
            </a:pPr>
            <a:endParaRPr lang="en-US" altLang="en-US" sz="900" smtClean="0">
              <a:latin typeface="Arial" pitchFamily="34" charset="0"/>
              <a:ea typeface="ＭＳ Ｐゴシック" pitchFamily="34" charset="-128"/>
              <a:cs typeface="Arial" pitchFamily="34" charset="0"/>
              <a:sym typeface="Arial" pitchFamily="34" charset="0"/>
            </a:endParaRPr>
          </a:p>
          <a:p>
            <a:pPr defTabSz="914400" eaLnBrk="1">
              <a:lnSpc>
                <a:spcPct val="100000"/>
              </a:lnSpc>
              <a:spcBef>
                <a:spcPts val="400"/>
              </a:spcBef>
            </a:pPr>
            <a:r>
              <a:rPr lang="en-US" altLang="en-US" sz="1200" i="1" smtClean="0">
                <a:latin typeface="Arial" pitchFamily="34" charset="0"/>
                <a:cs typeface="Arial" pitchFamily="34" charset="0"/>
                <a:sym typeface="Arial" pitchFamily="34" charset="0"/>
              </a:rPr>
              <a:t>***B4P</a:t>
            </a:r>
            <a:r>
              <a:rPr lang="en-US" altLang="en-US" sz="1200" smtClean="0">
                <a:latin typeface="Arial" pitchFamily="34" charset="0"/>
                <a:cs typeface="Arial" pitchFamily="34" charset="0"/>
                <a:sym typeface="Arial" pitchFamily="34" charset="0"/>
              </a:rPr>
              <a:t> is the first Global Compact platform that GC Local Networks can also join through a public commitment, alongside the individual companies themselves.</a:t>
            </a: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The role of GCO is to support companies (and LNs) to advance their commitments to B4P.</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This is done through a supporting, coordinating and bridge building role, and provide various engagement opportunities, based on national priorities: </a:t>
            </a:r>
          </a:p>
          <a:p>
            <a:pPr defTabSz="914400" eaLnBrk="1">
              <a:lnSpc>
                <a:spcPct val="8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 support efforts of GCLNs and providing support/capacity building EX: to mainstream principles and partnerships,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 sharing experience gathered at the local level and feeding into the learning journey,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 supporting the UN in engaging with the PS in policy discussions on peacebuilding and statebuilding.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EX: Work with the PBC to convene a dialogue on PS contribution to PB and plan to build on it at the local level.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 Provide visibility to companies making substantive contribution to peace to incentivize others to engage (EX: Oslo Business for Peace Award).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 Guiding principles and resources</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 facilitate reporting and sharing of best practices</a:t>
            </a:r>
          </a:p>
          <a:p>
            <a:pPr defTabSz="914400" eaLnBrk="1">
              <a:lnSpc>
                <a:spcPct val="8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(Which brings us to the second pillar, the </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Commit, Act, Report</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-model)</a:t>
            </a:r>
          </a:p>
          <a:p>
            <a:pPr defTabSz="914400" eaLnBrk="1">
              <a:lnSpc>
                <a:spcPct val="8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400"/>
              </a:spcBef>
              <a:buFontTx/>
              <a:buChar char="•"/>
            </a:pPr>
            <a:r>
              <a:rPr lang="en-US" altLang="en-US" sz="1200" smtClean="0">
                <a:latin typeface="Arial" pitchFamily="34" charset="0"/>
                <a:cs typeface="Arial" pitchFamily="34" charset="0"/>
                <a:sym typeface="Arial" pitchFamily="34" charset="0"/>
              </a:rPr>
              <a:t> </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Commit</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 Companies, business associations and GC Local Networks commit to </a:t>
            </a:r>
            <a:r>
              <a:rPr lang="en-US" altLang="ja-JP" sz="1200" i="1" smtClean="0">
                <a:latin typeface="Arial" pitchFamily="34" charset="0"/>
                <a:cs typeface="Arial" pitchFamily="34" charset="0"/>
                <a:sym typeface="Arial" pitchFamily="34" charset="0"/>
              </a:rPr>
              <a:t>B4P</a:t>
            </a:r>
            <a:r>
              <a:rPr lang="en-US" altLang="ja-JP" sz="1200" smtClean="0">
                <a:latin typeface="Arial" pitchFamily="34" charset="0"/>
                <a:cs typeface="Arial" pitchFamily="34" charset="0"/>
                <a:sym typeface="Arial" pitchFamily="34" charset="0"/>
              </a:rPr>
              <a:t> by signing the Statement of Support.  This document outlines the terms of engagement and objectives of the initiative and declaring publicly their intention to make a contribution to advance peace.</a:t>
            </a:r>
          </a:p>
          <a:p>
            <a:pPr defTabSz="914400" eaLnBrk="1">
              <a:lnSpc>
                <a:spcPct val="80000"/>
              </a:lnSpc>
              <a:spcBef>
                <a:spcPts val="400"/>
              </a:spcBef>
              <a:buFontTx/>
              <a:buChar char="•"/>
            </a:pPr>
            <a:r>
              <a:rPr lang="en-US" altLang="en-US" sz="1200" smtClean="0">
                <a:latin typeface="Arial" pitchFamily="34" charset="0"/>
                <a:cs typeface="Arial" pitchFamily="34" charset="0"/>
                <a:sym typeface="Arial" pitchFamily="34" charset="0"/>
              </a:rPr>
              <a:t> </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Act</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 </a:t>
            </a:r>
            <a:r>
              <a:rPr lang="en-US" altLang="ja-JP" sz="1200" i="1" smtClean="0">
                <a:latin typeface="Arial" pitchFamily="34" charset="0"/>
                <a:cs typeface="Arial" pitchFamily="34" charset="0"/>
                <a:sym typeface="Arial" pitchFamily="34" charset="0"/>
              </a:rPr>
              <a:t>Business for Peace</a:t>
            </a:r>
            <a:r>
              <a:rPr lang="en-US" altLang="ja-JP" sz="1200" smtClean="0">
                <a:latin typeface="Arial" pitchFamily="34" charset="0"/>
                <a:cs typeface="Arial" pitchFamily="34" charset="0"/>
                <a:sym typeface="Arial" pitchFamily="34" charset="0"/>
              </a:rPr>
              <a:t> participants are expected to take action at two levels:</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(1) integrating their policies and practices to the GC principles; and </a:t>
            </a: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(2) engaging in projects that are expected to make a contribution to peace (partnerships on peace-related issues, such as job creation, contribution to post-conflict 	reconstruction effort, etc.). </a:t>
            </a:r>
          </a:p>
          <a:p>
            <a:pPr defTabSz="914400" eaLnBrk="1">
              <a:lnSpc>
                <a:spcPct val="80000"/>
              </a:lnSpc>
              <a:spcBef>
                <a:spcPts val="400"/>
              </a:spcBef>
              <a:buFontTx/>
              <a:buChar char="•"/>
            </a:pP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Report</a:t>
            </a:r>
            <a:r>
              <a:rPr lang="ja-JP" altLang="en-US" sz="1200" smtClean="0">
                <a:latin typeface="Arial" pitchFamily="34" charset="0"/>
                <a:cs typeface="Arial" pitchFamily="34" charset="0"/>
                <a:sym typeface="Arial" pitchFamily="34" charset="0"/>
              </a:rPr>
              <a:t>”</a:t>
            </a:r>
            <a:r>
              <a:rPr lang="en-US" altLang="ja-JP" sz="1200" smtClean="0">
                <a:latin typeface="Arial" pitchFamily="34" charset="0"/>
                <a:cs typeface="Arial" pitchFamily="34" charset="0"/>
                <a:sym typeface="Arial" pitchFamily="34" charset="0"/>
              </a:rPr>
              <a:t>: </a:t>
            </a:r>
            <a:r>
              <a:rPr lang="en-US" altLang="ja-JP" sz="1200" i="1" smtClean="0">
                <a:latin typeface="Arial" pitchFamily="34" charset="0"/>
                <a:cs typeface="Arial" pitchFamily="34" charset="0"/>
                <a:sym typeface="Arial" pitchFamily="34" charset="0"/>
              </a:rPr>
              <a:t>Business for Peace</a:t>
            </a:r>
            <a:r>
              <a:rPr lang="en-US" altLang="ja-JP" sz="1200" smtClean="0">
                <a:latin typeface="Arial" pitchFamily="34" charset="0"/>
                <a:cs typeface="Arial" pitchFamily="34" charset="0"/>
                <a:sym typeface="Arial" pitchFamily="34" charset="0"/>
              </a:rPr>
              <a:t> participants are required to report on the actions taken and progress on an annual basis through their COP. The reporting requirement will build a database of information that will serve to identify best and emerging practices, share them with peers, feed into the learning process and demonstrate leadership. </a:t>
            </a:r>
          </a:p>
          <a:p>
            <a:pPr defTabSz="914400" eaLnBrk="1">
              <a:lnSpc>
                <a:spcPct val="8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80000"/>
              </a:lnSpc>
              <a:spcBef>
                <a:spcPts val="400"/>
              </a:spcBef>
            </a:pPr>
            <a:r>
              <a:rPr lang="en-US" altLang="en-US" sz="1200" smtClean="0">
                <a:latin typeface="Arial" pitchFamily="34" charset="0"/>
                <a:cs typeface="Arial" pitchFamily="34" charset="0"/>
                <a:sym typeface="Arial" pitchFamily="34" charset="0"/>
              </a:rPr>
              <a:t> </a:t>
            </a:r>
            <a:endParaRPr lang="en-US" altLang="en-US" sz="1200" u="sng" smtClean="0">
              <a:latin typeface="Arial" pitchFamily="34" charset="0"/>
              <a:cs typeface="Arial" pitchFamily="34" charset="0"/>
              <a:sym typeface="Arial" pitchFamily="34" charset="0"/>
            </a:endParaRP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Rot="1" noChangeAspect="1" noChangeArrowheads="1" noTextEdit="1"/>
          </p:cNvSpPr>
          <p:nvPr>
            <p:ph type="sldImg"/>
          </p:nvPr>
        </p:nvSpPr>
        <p:spPr/>
      </p:sp>
      <p:sp>
        <p:nvSpPr>
          <p:cNvPr id="23555" name="Rectangle 2"/>
          <p:cNvSpPr>
            <a:spLocks noGrp="1" noChangeArrowheads="1"/>
          </p:cNvSpPr>
          <p:nvPr>
            <p:ph type="body" idx="1"/>
          </p:nvPr>
        </p:nvSpPr>
        <p:spPr>
          <a:noFill/>
        </p:spPr>
        <p:txBody>
          <a:bodyPr/>
          <a:lstStyle/>
          <a:p>
            <a:pPr defTabSz="914400" eaLnBrk="1">
              <a:lnSpc>
                <a:spcPct val="100000"/>
              </a:lnSpc>
              <a:spcBef>
                <a:spcPts val="400"/>
              </a:spcBef>
            </a:pPr>
            <a:r>
              <a:rPr lang="en-US" sz="1200" smtClean="0"/>
              <a:t>Global Compact Local Networks are uniquely positioned to support companies, business associations, and other stakeholders in achieving the objectives of the Global Compact.  They maintain essential roles in mobilizing global issues within particular geographic contexts, and can enable companies with operations in high-risk and conflict-affected areas to contribute to the most fundamental of UN goals: peace.</a:t>
            </a: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2282" tIns="46143" rIns="92282" bIns="46143" anchor="b"/>
          <a:lstStyle/>
          <a:p>
            <a:pPr algn="r" defTabSz="941388"/>
            <a:fld id="{EF2FBE13-69DF-4DA1-8FDE-F5B692A716E4}" type="slidenum">
              <a:rPr lang="en-US" altLang="en-US" sz="1200" baseline="0">
                <a:latin typeface="Times New Roman" pitchFamily="18" charset="0"/>
              </a:rPr>
              <a:pPr algn="r" defTabSz="941388"/>
              <a:t>7</a:t>
            </a:fld>
            <a:endParaRPr lang="en-US" altLang="en-US" sz="1200" baseline="0">
              <a:latin typeface="Times New Roman" pitchFamily="18" charset="0"/>
            </a:endParaRPr>
          </a:p>
        </p:txBody>
      </p:sp>
      <p:sp>
        <p:nvSpPr>
          <p:cNvPr id="24579" name="Rectangle 2"/>
          <p:cNvSpPr>
            <a:spLocks noGrp="1" noRot="1" noChangeAspect="1" noChangeArrowheads="1" noTextEdit="1"/>
          </p:cNvSpPr>
          <p:nvPr>
            <p:ph type="sldImg"/>
          </p:nvPr>
        </p:nvSpPr>
        <p:spPr>
          <a:xfrm>
            <a:off x="1144588" y="687388"/>
            <a:ext cx="4572000" cy="3429000"/>
          </a:xfrm>
        </p:spPr>
      </p:sp>
      <p:sp>
        <p:nvSpPr>
          <p:cNvPr id="24580" name="Rectangle 3"/>
          <p:cNvSpPr>
            <a:spLocks noGrp="1" noChangeArrowheads="1"/>
          </p:cNvSpPr>
          <p:nvPr>
            <p:ph type="body" idx="1"/>
          </p:nvPr>
        </p:nvSpPr>
        <p:spPr>
          <a:xfrm>
            <a:off x="914400" y="4343400"/>
            <a:ext cx="5029200" cy="4113213"/>
          </a:xfrm>
          <a:noFill/>
        </p:spPr>
        <p:txBody>
          <a:bodyPr lIns="92282" tIns="46143" rIns="92282" bIns="46143"/>
          <a:lstStyle/>
          <a:p>
            <a:pPr defTabSz="896938"/>
            <a:endParaRPr lang="de-DE"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Rot="1" noChangeAspect="1" noChangeArrowheads="1" noTextEdit="1"/>
          </p:cNvSpPr>
          <p:nvPr>
            <p:ph type="sldImg"/>
          </p:nvPr>
        </p:nvSpPr>
        <p:spPr/>
      </p:sp>
      <p:sp>
        <p:nvSpPr>
          <p:cNvPr id="25603" name="Rectangle 2"/>
          <p:cNvSpPr>
            <a:spLocks noGrp="1" noChangeArrowheads="1"/>
          </p:cNvSpPr>
          <p:nvPr>
            <p:ph type="body" idx="1"/>
          </p:nvPr>
        </p:nvSpPr>
        <p:spPr>
          <a:noFill/>
        </p:spPr>
        <p:txBody>
          <a:bodyPr/>
          <a:lstStyle/>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Companies (senior-level executives) and Global Compact Local Networks can join B4P by signing the Statement of Support. </a:t>
            </a: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Companies agree to take action by:</a:t>
            </a: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1.  Implement the GC principles in all areas where the company operates – with a focus on high-risk/conflict-affected areas</a:t>
            </a: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The first pillar will focus on corporate investment and strategic decisions underlying their operations or planned operations in difficult operating environments around the world as outlined in the </a:t>
            </a:r>
            <a:r>
              <a:rPr lang="en-US" altLang="en-US" sz="1200" i="1" smtClean="0">
                <a:latin typeface="Arial" pitchFamily="34" charset="0"/>
                <a:cs typeface="Arial" pitchFamily="34" charset="0"/>
                <a:sym typeface="Arial" pitchFamily="34" charset="0"/>
              </a:rPr>
              <a:t>Guidance for Responsible Business and Investment in High-Risk Areas</a:t>
            </a:r>
            <a:r>
              <a:rPr lang="en-US" altLang="en-US" sz="1200" smtClean="0">
                <a:latin typeface="Arial" pitchFamily="34" charset="0"/>
                <a:cs typeface="Arial" pitchFamily="34" charset="0"/>
                <a:sym typeface="Arial" pitchFamily="34" charset="0"/>
              </a:rPr>
              <a:t>.</a:t>
            </a: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2.  Take action to advance peace </a:t>
            </a:r>
          </a:p>
          <a:p>
            <a:pPr defTabSz="914400" eaLnBrk="1">
              <a:lnSpc>
                <a:spcPct val="100000"/>
              </a:lnSpc>
              <a:spcBef>
                <a:spcPts val="400"/>
              </a:spcBef>
            </a:pPr>
            <a:r>
              <a:rPr lang="en-US" altLang="en-US" sz="1200" smtClean="0">
                <a:latin typeface="Arial" pitchFamily="34" charset="0"/>
                <a:cs typeface="Arial" pitchFamily="34" charset="0"/>
                <a:sym typeface="Arial" pitchFamily="34" charset="0"/>
              </a:rPr>
              <a:t>The second pillar will focus on supporting action and partnership projects that businesses can undertake to make practical contributions to peace and development at the local-level.  A suggested menu of actions and initiatives will be developed (in collaboration with GC Local Networks) and companies can customize their activities in areas which are likely to have the highest potential for positive impact on human security in a specific area.  Companies will engage in learning and dialogue to advance progress and participate in an annual B4P meeting to share experiences.</a:t>
            </a:r>
          </a:p>
          <a:p>
            <a:pPr defTabSz="914400" eaLnBrk="1">
              <a:lnSpc>
                <a:spcPct val="90000"/>
              </a:lnSpc>
              <a:spcBef>
                <a:spcPts val="700"/>
              </a:spcBef>
              <a:buFont typeface="Arial" pitchFamily="34" charset="0"/>
              <a:buChar char="-"/>
            </a:pPr>
            <a:r>
              <a:rPr lang="en-US" altLang="en-US" sz="2000" smtClean="0">
                <a:latin typeface="Arial" pitchFamily="34" charset="0"/>
                <a:cs typeface="Arial" pitchFamily="34" charset="0"/>
                <a:sym typeface="Arial" pitchFamily="34" charset="0"/>
              </a:rPr>
              <a:t> Concepts of both </a:t>
            </a:r>
            <a:r>
              <a:rPr lang="ja-JP" altLang="en-US" sz="2000" smtClean="0">
                <a:latin typeface="Arial" pitchFamily="34" charset="0"/>
                <a:cs typeface="Arial" pitchFamily="34" charset="0"/>
                <a:sym typeface="Arial" pitchFamily="34" charset="0"/>
              </a:rPr>
              <a:t>“</a:t>
            </a:r>
            <a:r>
              <a:rPr lang="en-US" altLang="ja-JP" sz="2000" smtClean="0">
                <a:latin typeface="Arial" pitchFamily="34" charset="0"/>
                <a:cs typeface="Arial" pitchFamily="34" charset="0"/>
                <a:sym typeface="Arial" pitchFamily="34" charset="0"/>
              </a:rPr>
              <a:t>respect</a:t>
            </a:r>
            <a:r>
              <a:rPr lang="ja-JP" altLang="en-US" sz="2000" smtClean="0">
                <a:latin typeface="Arial" pitchFamily="34" charset="0"/>
                <a:cs typeface="Arial" pitchFamily="34" charset="0"/>
                <a:sym typeface="Arial" pitchFamily="34" charset="0"/>
              </a:rPr>
              <a:t>”</a:t>
            </a:r>
            <a:r>
              <a:rPr lang="en-US" altLang="ja-JP" sz="2000" smtClean="0">
                <a:latin typeface="Arial" pitchFamily="34" charset="0"/>
                <a:cs typeface="Arial" pitchFamily="34" charset="0"/>
                <a:sym typeface="Arial" pitchFamily="34" charset="0"/>
              </a:rPr>
              <a:t> and </a:t>
            </a:r>
            <a:r>
              <a:rPr lang="ja-JP" altLang="en-US" sz="2000" smtClean="0">
                <a:latin typeface="Arial" pitchFamily="34" charset="0"/>
                <a:cs typeface="Arial" pitchFamily="34" charset="0"/>
                <a:sym typeface="Arial" pitchFamily="34" charset="0"/>
              </a:rPr>
              <a:t>“</a:t>
            </a:r>
            <a:r>
              <a:rPr lang="en-US" altLang="ja-JP" sz="2000" smtClean="0">
                <a:latin typeface="Arial" pitchFamily="34" charset="0"/>
                <a:cs typeface="Arial" pitchFamily="34" charset="0"/>
                <a:sym typeface="Arial" pitchFamily="34" charset="0"/>
              </a:rPr>
              <a:t>support</a:t>
            </a:r>
            <a:r>
              <a:rPr lang="ja-JP" altLang="en-US" sz="2000" smtClean="0">
                <a:latin typeface="Arial" pitchFamily="34" charset="0"/>
                <a:cs typeface="Arial" pitchFamily="34" charset="0"/>
                <a:sym typeface="Arial" pitchFamily="34" charset="0"/>
              </a:rPr>
              <a:t>”</a:t>
            </a:r>
            <a:r>
              <a:rPr lang="en-US" altLang="ja-JP" sz="2000" smtClean="0">
                <a:latin typeface="Arial" pitchFamily="34" charset="0"/>
                <a:cs typeface="Arial" pitchFamily="34" charset="0"/>
                <a:sym typeface="Arial" pitchFamily="34" charset="0"/>
              </a:rPr>
              <a:t> in </a:t>
            </a:r>
            <a:r>
              <a:rPr lang="ja-JP" altLang="en-US" sz="2000" smtClean="0">
                <a:latin typeface="Arial Bold" charset="0"/>
                <a:sym typeface="Arial Bold" charset="0"/>
              </a:rPr>
              <a:t>“</a:t>
            </a:r>
            <a:r>
              <a:rPr lang="en-US" altLang="ja-JP" sz="2000" smtClean="0">
                <a:latin typeface="Arial Bold" charset="0"/>
                <a:sym typeface="Arial Bold" charset="0"/>
              </a:rPr>
              <a:t>conflict-sensitive business practices</a:t>
            </a:r>
            <a:r>
              <a:rPr lang="ja-JP" altLang="en-US" sz="2000" smtClean="0">
                <a:latin typeface="Arial Bold" charset="0"/>
                <a:sym typeface="Arial Bold" charset="0"/>
              </a:rPr>
              <a:t>”</a:t>
            </a:r>
            <a:r>
              <a:rPr lang="en-US" altLang="ja-JP" sz="2000" smtClean="0">
                <a:latin typeface="Arial Bold" charset="0"/>
                <a:sym typeface="Arial Bold" charset="0"/>
              </a:rPr>
              <a:t>: </a:t>
            </a:r>
            <a:endParaRPr lang="en-US" altLang="ja-JP" sz="2000" smtClean="0">
              <a:latin typeface="Arial" pitchFamily="34" charset="0"/>
              <a:cs typeface="Arial" pitchFamily="34" charset="0"/>
              <a:sym typeface="Arial" pitchFamily="34" charset="0"/>
            </a:endParaRPr>
          </a:p>
          <a:p>
            <a:pPr defTabSz="914400" eaLnBrk="1">
              <a:lnSpc>
                <a:spcPct val="90000"/>
              </a:lnSpc>
              <a:spcBef>
                <a:spcPts val="700"/>
              </a:spcBef>
              <a:buFont typeface="Arial" pitchFamily="34" charset="0"/>
              <a:buChar char="-"/>
            </a:pPr>
            <a:r>
              <a:rPr lang="en-US" altLang="en-US" sz="2000" smtClean="0">
                <a:latin typeface="Arial" pitchFamily="34" charset="0"/>
                <a:cs typeface="Arial" pitchFamily="34" charset="0"/>
                <a:sym typeface="Arial" pitchFamily="34" charset="0"/>
              </a:rPr>
              <a:t>-  </a:t>
            </a:r>
            <a:r>
              <a:rPr lang="en-US" altLang="en-US" sz="1800" smtClean="0">
                <a:latin typeface="Arial" pitchFamily="34" charset="0"/>
                <a:cs typeface="Arial" pitchFamily="34" charset="0"/>
                <a:sym typeface="Arial" pitchFamily="34" charset="0"/>
              </a:rPr>
              <a:t>Extra efforts are required to fully implement policies and practices consistent with the Global Compact in high-risk areas.</a:t>
            </a:r>
            <a:endParaRPr lang="en-US" altLang="en-US" sz="1200" smtClean="0">
              <a:latin typeface="Arial" pitchFamily="34" charset="0"/>
              <a:cs typeface="Arial" pitchFamily="34" charset="0"/>
              <a:sym typeface="Arial" pitchFamily="34" charset="0"/>
            </a:endParaRPr>
          </a:p>
          <a:p>
            <a:pPr defTabSz="914400" eaLnBrk="1">
              <a:lnSpc>
                <a:spcPct val="90000"/>
              </a:lnSpc>
              <a:spcBef>
                <a:spcPts val="600"/>
              </a:spcBef>
              <a:buFont typeface="Arial" pitchFamily="34" charset="0"/>
              <a:buChar char="-"/>
            </a:pPr>
            <a:r>
              <a:rPr lang="en-US" altLang="en-US" sz="1800" smtClean="0">
                <a:latin typeface="Arial" pitchFamily="34" charset="0"/>
                <a:cs typeface="Arial" pitchFamily="34" charset="0"/>
                <a:sym typeface="Arial" pitchFamily="34" charset="0"/>
              </a:rPr>
              <a:t>- Potential for the private sector to play a positive role in promoting peace and development in post-conflict settings.</a:t>
            </a:r>
            <a:endParaRPr lang="en-US" altLang="en-US" sz="1200" smtClean="0">
              <a:latin typeface="Arial" pitchFamily="34" charset="0"/>
              <a:cs typeface="Arial" pitchFamily="34" charset="0"/>
              <a:sym typeface="Arial" pitchFamily="34" charset="0"/>
            </a:endParaRPr>
          </a:p>
          <a:p>
            <a:pPr defTabSz="914400" eaLnBrk="1">
              <a:lnSpc>
                <a:spcPct val="90000"/>
              </a:lnSpc>
              <a:spcBef>
                <a:spcPts val="400"/>
              </a:spcBef>
              <a:buFont typeface="Arial" pitchFamily="34" charset="0"/>
              <a:buChar char="-"/>
            </a:pPr>
            <a:endParaRPr lang="en-US" altLang="en-US" sz="1800" smtClean="0">
              <a:latin typeface="Arial" pitchFamily="34" charset="0"/>
              <a:cs typeface="Arial" pitchFamily="34" charset="0"/>
              <a:sym typeface="Arial" pitchFamily="34" charset="0"/>
            </a:endParaRPr>
          </a:p>
          <a:p>
            <a:pPr defTabSz="914400" eaLnBrk="1">
              <a:lnSpc>
                <a:spcPct val="90000"/>
              </a:lnSpc>
              <a:spcBef>
                <a:spcPts val="400"/>
              </a:spcBef>
              <a:buFont typeface="Arial" pitchFamily="34" charset="0"/>
              <a:buChar char="-"/>
            </a:pPr>
            <a:endParaRPr lang="en-US" altLang="en-US" sz="1200" smtClean="0">
              <a:latin typeface="Arial" pitchFamily="34" charset="0"/>
              <a:cs typeface="Arial" pitchFamily="34" charset="0"/>
              <a:sym typeface="Arial" pitchFamily="34" charset="0"/>
            </a:endParaRPr>
          </a:p>
          <a:p>
            <a:pPr defTabSz="914400" eaLnBrk="1">
              <a:lnSpc>
                <a:spcPct val="100000"/>
              </a:lnSpc>
              <a:spcBef>
                <a:spcPts val="400"/>
              </a:spcBef>
            </a:pPr>
            <a:endParaRPr lang="en-US" altLang="en-US" sz="1200" smtClean="0">
              <a:latin typeface="Arial" pitchFamily="34" charset="0"/>
              <a:cs typeface="Arial" pitchFamily="34" charset="0"/>
              <a:sym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Rot="1" noChangeAspect="1" noChangeArrowheads="1" noTextEdit="1"/>
          </p:cNvSpPr>
          <p:nvPr>
            <p:ph type="sldImg"/>
          </p:nvPr>
        </p:nvSpPr>
        <p:spPr/>
      </p:sp>
      <p:sp>
        <p:nvSpPr>
          <p:cNvPr id="26627" name="Rectangle 2"/>
          <p:cNvSpPr>
            <a:spLocks noGrp="1" noChangeArrowheads="1"/>
          </p:cNvSpPr>
          <p:nvPr>
            <p:ph type="body" idx="1"/>
          </p:nvPr>
        </p:nvSpPr>
        <p:spPr>
          <a:noFill/>
        </p:spPr>
        <p:txBody>
          <a:bodyPr/>
          <a:lstStyle/>
          <a:p>
            <a:pPr defTabSz="914400" eaLnBrk="1">
              <a:lnSpc>
                <a:spcPct val="100000"/>
              </a:lnSpc>
              <a:spcBef>
                <a:spcPts val="40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6200" y="8688388"/>
            <a:ext cx="2971800" cy="455612"/>
          </a:xfrm>
          <a:prstGeom prst="rect">
            <a:avLst/>
          </a:prstGeom>
          <a:noFill/>
          <a:ln w="9525">
            <a:noFill/>
            <a:miter lim="800000"/>
            <a:headEnd/>
            <a:tailEnd/>
          </a:ln>
        </p:spPr>
        <p:txBody>
          <a:bodyPr lIns="92282" tIns="46143" rIns="92282" bIns="46143" anchor="b"/>
          <a:lstStyle/>
          <a:p>
            <a:pPr algn="r" defTabSz="941388"/>
            <a:fld id="{4C2BC892-C372-4E62-A8EE-F14AD618100E}" type="slidenum">
              <a:rPr lang="en-US" altLang="en-US" sz="1200" baseline="0">
                <a:latin typeface="Times New Roman" pitchFamily="18" charset="0"/>
              </a:rPr>
              <a:pPr algn="r" defTabSz="941388"/>
              <a:t>10</a:t>
            </a:fld>
            <a:endParaRPr lang="en-US" altLang="en-US" sz="1200" baseline="0">
              <a:latin typeface="Times New Roman" pitchFamily="18" charset="0"/>
            </a:endParaRPr>
          </a:p>
        </p:txBody>
      </p:sp>
      <p:sp>
        <p:nvSpPr>
          <p:cNvPr id="27651" name="Rectangle 2"/>
          <p:cNvSpPr>
            <a:spLocks noGrp="1" noRot="1" noChangeAspect="1" noChangeArrowheads="1" noTextEdit="1"/>
          </p:cNvSpPr>
          <p:nvPr>
            <p:ph type="sldImg"/>
          </p:nvPr>
        </p:nvSpPr>
        <p:spPr>
          <a:xfrm>
            <a:off x="1144588" y="687388"/>
            <a:ext cx="4572000" cy="3429000"/>
          </a:xfrm>
        </p:spPr>
      </p:sp>
      <p:sp>
        <p:nvSpPr>
          <p:cNvPr id="27652" name="Rectangle 3"/>
          <p:cNvSpPr>
            <a:spLocks noGrp="1" noChangeArrowheads="1"/>
          </p:cNvSpPr>
          <p:nvPr>
            <p:ph type="body" idx="1"/>
          </p:nvPr>
        </p:nvSpPr>
        <p:spPr>
          <a:xfrm>
            <a:off x="914400" y="4343400"/>
            <a:ext cx="5029200" cy="4113213"/>
          </a:xfrm>
          <a:noFill/>
        </p:spPr>
        <p:txBody>
          <a:bodyPr lIns="92282" tIns="46143" rIns="92282" bIns="46143"/>
          <a:lstStyle/>
          <a:p>
            <a:pPr defTabSz="896938"/>
            <a:r>
              <a:rPr lang="de-DE" smtClean="0">
                <a:latin typeface="Arial" pitchFamily="34" charset="0"/>
              </a:rPr>
              <a:t>Here we see how companies and business associations are already joining the initiative.  (as of March 2014) </a:t>
            </a:r>
          </a:p>
          <a:p>
            <a:pPr defTabSz="896938"/>
            <a:endParaRPr lang="de-DE" smtClean="0">
              <a:latin typeface="Arial" pitchFamily="34" charset="0"/>
            </a:endParaRPr>
          </a:p>
          <a:p>
            <a:pPr defTabSz="896938"/>
            <a:r>
              <a:rPr lang="de-DE" smtClean="0">
                <a:latin typeface="Arial" pitchFamily="34" charset="0"/>
              </a:rPr>
              <a:t>We already have over 85 private sector actors who have signed on, in 26 different countries.  From telecom in Sudan to retail &amp; food in Mexico, companies are committing to not only take action to advance peace, but report annually on their actions.  </a:t>
            </a:r>
          </a:p>
          <a:p>
            <a:pPr defTabSz="896938"/>
            <a:endParaRPr lang="de-DE"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Rectangle 1"/>
          <p:cNvSpPr/>
          <p:nvPr/>
        </p:nvSpPr>
        <p:spPr>
          <a:xfrm>
            <a:off x="0" y="0"/>
            <a:ext cx="9144000" cy="5334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pic>
        <p:nvPicPr>
          <p:cNvPr id="3" name="Picture 11" descr="LN_print.jpg"/>
          <p:cNvPicPr>
            <a:picLocks noChangeAspect="1"/>
          </p:cNvPicPr>
          <p:nvPr/>
        </p:nvPicPr>
        <p:blipFill>
          <a:blip r:embed="rId2"/>
          <a:srcRect/>
          <a:stretch>
            <a:fillRect/>
          </a:stretch>
        </p:blipFill>
        <p:spPr bwMode="auto">
          <a:xfrm>
            <a:off x="457200" y="5410200"/>
            <a:ext cx="1831975" cy="1009650"/>
          </a:xfrm>
          <a:prstGeom prst="rect">
            <a:avLst/>
          </a:prstGeom>
          <a:noFill/>
          <a:ln w="9525">
            <a:noFill/>
            <a:miter lim="800000"/>
            <a:headEnd/>
            <a:tailEnd/>
          </a:ln>
        </p:spPr>
      </p:pic>
      <p:pic>
        <p:nvPicPr>
          <p:cNvPr id="4" name="Picture 12" descr="Picture1.jpg"/>
          <p:cNvPicPr>
            <a:picLocks noChangeAspect="1"/>
          </p:cNvPicPr>
          <p:nvPr/>
        </p:nvPicPr>
        <p:blipFill>
          <a:blip r:embed="rId3"/>
          <a:srcRect/>
          <a:stretch>
            <a:fillRect/>
          </a:stretch>
        </p:blipFill>
        <p:spPr bwMode="auto">
          <a:xfrm>
            <a:off x="7086600" y="5562600"/>
            <a:ext cx="1676400" cy="793750"/>
          </a:xfrm>
          <a:prstGeom prst="rect">
            <a:avLst/>
          </a:prstGeom>
          <a:noFill/>
          <a:ln w="9525">
            <a:noFill/>
            <a:miter lim="800000"/>
            <a:headEnd/>
            <a:tailEnd/>
          </a:ln>
        </p:spPr>
      </p:pic>
      <p:sp>
        <p:nvSpPr>
          <p:cNvPr id="5" name="Rectangle 4"/>
          <p:cNvSpPr/>
          <p:nvPr/>
        </p:nvSpPr>
        <p:spPr>
          <a:xfrm>
            <a:off x="0" y="5410200"/>
            <a:ext cx="9144000" cy="4603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
        <p:nvSpPr>
          <p:cNvPr id="6" name="Footer Placeholder 2"/>
          <p:cNvSpPr>
            <a:spLocks noGrp="1"/>
          </p:cNvSpPr>
          <p:nvPr>
            <p:ph type="ftr" sz="quarter" idx="10"/>
          </p:nvPr>
        </p:nvSpPr>
        <p:spPr/>
        <p:txBody>
          <a:bodyPr/>
          <a:lstStyle>
            <a:lvl1pPr>
              <a:defRPr/>
            </a:lvl1pPr>
          </a:lstStyle>
          <a:p>
            <a:endParaRPr lang="en-US"/>
          </a:p>
        </p:txBody>
      </p:sp>
      <p:sp>
        <p:nvSpPr>
          <p:cNvPr id="7" name="Slide Number Placeholder 3"/>
          <p:cNvSpPr>
            <a:spLocks noGrp="1"/>
          </p:cNvSpPr>
          <p:nvPr>
            <p:ph type="sldNum" sz="quarter" idx="11"/>
          </p:nvPr>
        </p:nvSpPr>
        <p:spPr/>
        <p:txBody>
          <a:bodyPr/>
          <a:lstStyle>
            <a:lvl1pPr>
              <a:defRPr/>
            </a:lvl1pPr>
          </a:lstStyle>
          <a:p>
            <a:fld id="{513F854D-6325-4481-977A-F7BCDC02AD5E}" type="slidenum">
              <a:rPr lang="en-US"/>
              <a:pPr/>
              <a:t>‹#›</a:t>
            </a:fld>
            <a:endParaRPr lang="en-US"/>
          </a:p>
        </p:txBody>
      </p:sp>
      <p:sp>
        <p:nvSpPr>
          <p:cNvPr id="8" name="Date Placeholder 4"/>
          <p:cNvSpPr>
            <a:spLocks noGrp="1"/>
          </p:cNvSpPr>
          <p:nvPr>
            <p:ph type="dt" sz="half" idx="12"/>
          </p:nvPr>
        </p:nvSpPr>
        <p:spPr/>
        <p:txBody>
          <a:bodyPr/>
          <a:lstStyle>
            <a:lvl1pPr>
              <a:defRPr/>
            </a:lvl1pPr>
          </a:lstStyle>
          <a:p>
            <a:fld id="{A0D35302-1302-4743-9CCC-3F2BD5DB6DD4}" type="datetimeFigureOut">
              <a:rPr lang="en-US"/>
              <a:pPr/>
              <a:t>6/5/2014</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F0314ADE-A440-45E3-8866-A190F2F85CCD}" type="slidenum">
              <a:rPr lang="en-US"/>
              <a:pPr/>
              <a:t>‹#›</a:t>
            </a:fld>
            <a:endParaRPr lang="en-US"/>
          </a:p>
        </p:txBody>
      </p:sp>
      <p:sp>
        <p:nvSpPr>
          <p:cNvPr id="6" name="Date Placeholder 3"/>
          <p:cNvSpPr>
            <a:spLocks noGrp="1"/>
          </p:cNvSpPr>
          <p:nvPr>
            <p:ph type="dt" sz="half" idx="12"/>
          </p:nvPr>
        </p:nvSpPr>
        <p:spPr/>
        <p:txBody>
          <a:bodyPr/>
          <a:lstStyle>
            <a:lvl1pPr>
              <a:defRPr/>
            </a:lvl1pPr>
          </a:lstStyle>
          <a:p>
            <a:fld id="{8C19021E-2DCF-4ADA-8C99-4AACE2C0F80C}" type="datetimeFigureOut">
              <a:rPr lang="en-US"/>
              <a:pPr/>
              <a:t>6/5/2014</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8FCE5CF7-425B-4E2F-99F2-271963991029}" type="slidenum">
              <a:rPr lang="en-US"/>
              <a:pPr/>
              <a:t>‹#›</a:t>
            </a:fld>
            <a:endParaRPr lang="en-US"/>
          </a:p>
        </p:txBody>
      </p:sp>
      <p:sp>
        <p:nvSpPr>
          <p:cNvPr id="6" name="Date Placeholder 3"/>
          <p:cNvSpPr>
            <a:spLocks noGrp="1"/>
          </p:cNvSpPr>
          <p:nvPr>
            <p:ph type="dt" sz="half" idx="12"/>
          </p:nvPr>
        </p:nvSpPr>
        <p:spPr/>
        <p:txBody>
          <a:bodyPr/>
          <a:lstStyle>
            <a:lvl1pPr>
              <a:defRPr/>
            </a:lvl1pPr>
          </a:lstStyle>
          <a:p>
            <a:fld id="{143B6CA0-68AF-4927-A309-E08E897D964E}" type="datetimeFigureOut">
              <a:rPr lang="en-US"/>
              <a:pPr/>
              <a:t>6/5/2014</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1007550D-177A-49B8-8F86-F10582904AB0}" type="slidenum">
              <a:rPr lang="en-US"/>
              <a:pPr/>
              <a:t>‹#›</a:t>
            </a:fld>
            <a:endParaRPr lang="en-US"/>
          </a:p>
        </p:txBody>
      </p:sp>
      <p:sp>
        <p:nvSpPr>
          <p:cNvPr id="6" name="Date Placeholder 3"/>
          <p:cNvSpPr>
            <a:spLocks noGrp="1"/>
          </p:cNvSpPr>
          <p:nvPr>
            <p:ph type="dt" sz="half" idx="12"/>
          </p:nvPr>
        </p:nvSpPr>
        <p:spPr/>
        <p:txBody>
          <a:bodyPr/>
          <a:lstStyle>
            <a:lvl1pPr>
              <a:defRPr/>
            </a:lvl1pPr>
          </a:lstStyle>
          <a:p>
            <a:fld id="{CA4825B4-198A-4BF9-A30C-4FF6002DD6E5}" type="datetimeFigureOut">
              <a:rPr lang="en-US"/>
              <a:pPr/>
              <a:t>6/5/2014</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55638"/>
          </a:xfrm>
          <a:prstGeom prst="rect">
            <a:avLst/>
          </a:prstGeom>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p>
        </p:txBody>
      </p:sp>
      <p:sp>
        <p:nvSpPr>
          <p:cNvPr id="5" name="Slide Number Placeholder 5"/>
          <p:cNvSpPr>
            <a:spLocks noGrp="1"/>
          </p:cNvSpPr>
          <p:nvPr>
            <p:ph type="sldNum" sz="quarter" idx="11"/>
          </p:nvPr>
        </p:nvSpPr>
        <p:spPr/>
        <p:txBody>
          <a:bodyPr/>
          <a:lstStyle>
            <a:lvl1pPr>
              <a:defRPr/>
            </a:lvl1pPr>
          </a:lstStyle>
          <a:p>
            <a:fld id="{6FF44601-9241-4360-B069-8717A573FD97}" type="slidenum">
              <a:rPr lang="en-US"/>
              <a:pPr/>
              <a:t>‹#›</a:t>
            </a:fld>
            <a:endParaRPr lang="en-US"/>
          </a:p>
        </p:txBody>
      </p:sp>
      <p:sp>
        <p:nvSpPr>
          <p:cNvPr id="6" name="Date Placeholder 3"/>
          <p:cNvSpPr>
            <a:spLocks noGrp="1"/>
          </p:cNvSpPr>
          <p:nvPr>
            <p:ph type="dt" sz="half" idx="12"/>
          </p:nvPr>
        </p:nvSpPr>
        <p:spPr/>
        <p:txBody>
          <a:bodyPr/>
          <a:lstStyle>
            <a:lvl1pPr>
              <a:defRPr/>
            </a:lvl1pPr>
          </a:lstStyle>
          <a:p>
            <a:fld id="{8BF07F73-CD1E-41CA-81A0-C3C429BD6E52}" type="datetimeFigureOut">
              <a:rPr lang="en-US"/>
              <a:pPr/>
              <a:t>6/5/2014</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F00E6228-1652-4151-9353-4B370C3C30EC}" type="slidenum">
              <a:rPr lang="en-US"/>
              <a:pPr/>
              <a:t>‹#›</a:t>
            </a:fld>
            <a:endParaRPr lang="en-US"/>
          </a:p>
        </p:txBody>
      </p:sp>
      <p:sp>
        <p:nvSpPr>
          <p:cNvPr id="7" name="Date Placeholder 3"/>
          <p:cNvSpPr>
            <a:spLocks noGrp="1"/>
          </p:cNvSpPr>
          <p:nvPr>
            <p:ph type="dt" sz="half" idx="12"/>
          </p:nvPr>
        </p:nvSpPr>
        <p:spPr/>
        <p:txBody>
          <a:bodyPr/>
          <a:lstStyle>
            <a:lvl1pPr>
              <a:defRPr/>
            </a:lvl1pPr>
          </a:lstStyle>
          <a:p>
            <a:fld id="{2346CC77-3F69-4300-9A70-584058FC284C}" type="datetimeFigureOut">
              <a:rPr lang="en-US"/>
              <a:pPr/>
              <a:t>6/5/2014</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endParaRPr lang="en-US"/>
          </a:p>
        </p:txBody>
      </p:sp>
      <p:sp>
        <p:nvSpPr>
          <p:cNvPr id="8" name="Slide Number Placeholder 5"/>
          <p:cNvSpPr>
            <a:spLocks noGrp="1"/>
          </p:cNvSpPr>
          <p:nvPr>
            <p:ph type="sldNum" sz="quarter" idx="11"/>
          </p:nvPr>
        </p:nvSpPr>
        <p:spPr/>
        <p:txBody>
          <a:bodyPr/>
          <a:lstStyle>
            <a:lvl1pPr>
              <a:defRPr/>
            </a:lvl1pPr>
          </a:lstStyle>
          <a:p>
            <a:fld id="{7C123B99-6191-4B47-8075-CF0DB094F5C3}" type="slidenum">
              <a:rPr lang="en-US"/>
              <a:pPr/>
              <a:t>‹#›</a:t>
            </a:fld>
            <a:endParaRPr lang="en-US"/>
          </a:p>
        </p:txBody>
      </p:sp>
      <p:sp>
        <p:nvSpPr>
          <p:cNvPr id="9" name="Date Placeholder 3"/>
          <p:cNvSpPr>
            <a:spLocks noGrp="1"/>
          </p:cNvSpPr>
          <p:nvPr>
            <p:ph type="dt" sz="half" idx="12"/>
          </p:nvPr>
        </p:nvSpPr>
        <p:spPr/>
        <p:txBody>
          <a:bodyPr/>
          <a:lstStyle>
            <a:lvl1pPr>
              <a:defRPr/>
            </a:lvl1pPr>
          </a:lstStyle>
          <a:p>
            <a:fld id="{F530E1A1-6084-4953-BE57-12DFC58656A4}" type="datetimeFigureOut">
              <a:rPr lang="en-US"/>
              <a:pPr/>
              <a:t>6/5/2014</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a:prstGeom prst="rect">
            <a:avLst/>
          </a:prstGeom>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endParaRPr lang="en-US"/>
          </a:p>
        </p:txBody>
      </p:sp>
      <p:sp>
        <p:nvSpPr>
          <p:cNvPr id="4" name="Slide Number Placeholder 5"/>
          <p:cNvSpPr>
            <a:spLocks noGrp="1"/>
          </p:cNvSpPr>
          <p:nvPr>
            <p:ph type="sldNum" sz="quarter" idx="11"/>
          </p:nvPr>
        </p:nvSpPr>
        <p:spPr/>
        <p:txBody>
          <a:bodyPr/>
          <a:lstStyle>
            <a:lvl1pPr>
              <a:defRPr/>
            </a:lvl1pPr>
          </a:lstStyle>
          <a:p>
            <a:fld id="{DF98BFE0-5A18-4231-B571-6012FBF81C25}" type="slidenum">
              <a:rPr lang="en-US"/>
              <a:pPr/>
              <a:t>‹#›</a:t>
            </a:fld>
            <a:endParaRPr lang="en-US"/>
          </a:p>
        </p:txBody>
      </p:sp>
      <p:sp>
        <p:nvSpPr>
          <p:cNvPr id="5" name="Date Placeholder 3"/>
          <p:cNvSpPr>
            <a:spLocks noGrp="1"/>
          </p:cNvSpPr>
          <p:nvPr>
            <p:ph type="dt" sz="half" idx="12"/>
          </p:nvPr>
        </p:nvSpPr>
        <p:spPr/>
        <p:txBody>
          <a:bodyPr/>
          <a:lstStyle>
            <a:lvl1pPr>
              <a:defRPr/>
            </a:lvl1pPr>
          </a:lstStyle>
          <a:p>
            <a:fld id="{D4FE25FB-D6B0-4920-9D1C-FD0BBFB775FE}" type="datetimeFigureOut">
              <a:rPr lang="en-US"/>
              <a:pPr/>
              <a:t>6/5/2014</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ctivities">
    <p:spTree>
      <p:nvGrpSpPr>
        <p:cNvPr id="1" name=""/>
        <p:cNvGrpSpPr/>
        <p:nvPr/>
      </p:nvGrpSpPr>
      <p:grpSpPr>
        <a:xfrm>
          <a:off x="0" y="0"/>
          <a:ext cx="0" cy="0"/>
          <a:chOff x="0" y="0"/>
          <a:chExt cx="0" cy="0"/>
        </a:xfrm>
      </p:grpSpPr>
      <p:pic>
        <p:nvPicPr>
          <p:cNvPr id="2" name="Picture 10" descr="Picture3.jpg"/>
          <p:cNvPicPr>
            <a:picLocks noChangeAspect="1"/>
          </p:cNvPicPr>
          <p:nvPr/>
        </p:nvPicPr>
        <p:blipFill>
          <a:blip r:embed="rId2"/>
          <a:srcRect/>
          <a:stretch>
            <a:fillRect/>
          </a:stretch>
        </p:blipFill>
        <p:spPr bwMode="auto">
          <a:xfrm>
            <a:off x="106363" y="1420813"/>
            <a:ext cx="8931275" cy="4016375"/>
          </a:xfrm>
          <a:prstGeom prst="rect">
            <a:avLst/>
          </a:prstGeom>
          <a:noFill/>
          <a:ln w="9525">
            <a:noFill/>
            <a:miter lim="800000"/>
            <a:headEnd/>
            <a:tailEnd/>
          </a:ln>
        </p:spPr>
      </p:pic>
      <p:pic>
        <p:nvPicPr>
          <p:cNvPr id="3" name="Picture 11" descr="Picture1.jpg"/>
          <p:cNvPicPr>
            <a:picLocks noChangeAspect="1"/>
          </p:cNvPicPr>
          <p:nvPr/>
        </p:nvPicPr>
        <p:blipFill>
          <a:blip r:embed="rId3"/>
          <a:srcRect/>
          <a:stretch>
            <a:fillRect/>
          </a:stretch>
        </p:blipFill>
        <p:spPr bwMode="auto">
          <a:xfrm>
            <a:off x="3048000" y="2743200"/>
            <a:ext cx="3043238" cy="1441450"/>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fld id="{4050D48B-11CA-4E6F-B3BE-F177C83AE0A9}" type="datetimeFigureOut">
              <a:rPr lang="en-US"/>
              <a:pPr/>
              <a:t>6/5/2014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4B6CEBC-CACE-461D-BBF9-C1DC7AE4E66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6F07EAEC-C802-4FAA-AA4C-6EAB6F71653C}" type="slidenum">
              <a:rPr lang="en-US"/>
              <a:pPr/>
              <a:t>‹#›</a:t>
            </a:fld>
            <a:endParaRPr lang="en-US"/>
          </a:p>
        </p:txBody>
      </p:sp>
      <p:sp>
        <p:nvSpPr>
          <p:cNvPr id="7" name="Date Placeholder 3"/>
          <p:cNvSpPr>
            <a:spLocks noGrp="1"/>
          </p:cNvSpPr>
          <p:nvPr>
            <p:ph type="dt" sz="half" idx="12"/>
          </p:nvPr>
        </p:nvSpPr>
        <p:spPr/>
        <p:txBody>
          <a:bodyPr/>
          <a:lstStyle>
            <a:lvl1pPr>
              <a:defRPr/>
            </a:lvl1pPr>
          </a:lstStyle>
          <a:p>
            <a:fld id="{12A6D3E5-4FE7-4D64-B6A4-F44238D37954}" type="datetimeFigureOut">
              <a:rPr lang="en-US"/>
              <a:pPr/>
              <a:t>6/5/2014</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761999"/>
            <a:ext cx="5486400" cy="39655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3783AA30-D555-4FA8-A40D-C32D59439D3D}" type="slidenum">
              <a:rPr lang="en-US"/>
              <a:pPr/>
              <a:t>‹#›</a:t>
            </a:fld>
            <a:endParaRPr lang="en-US"/>
          </a:p>
        </p:txBody>
      </p:sp>
      <p:sp>
        <p:nvSpPr>
          <p:cNvPr id="7" name="Date Placeholder 3"/>
          <p:cNvSpPr>
            <a:spLocks noGrp="1"/>
          </p:cNvSpPr>
          <p:nvPr>
            <p:ph type="dt" sz="half" idx="12"/>
          </p:nvPr>
        </p:nvSpPr>
        <p:spPr/>
        <p:txBody>
          <a:bodyPr/>
          <a:lstStyle>
            <a:lvl1pPr>
              <a:defRPr/>
            </a:lvl1pPr>
          </a:lstStyle>
          <a:p>
            <a:fld id="{381F9EFF-FBC3-4168-B901-E2558F1D1611}" type="datetimeFigureOut">
              <a:rPr lang="en-US"/>
              <a:pPr/>
              <a:t>6/5/2014</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BB3E5B4-E9F0-400A-A29E-F88E6D828F02}" type="slidenum">
              <a:rPr lang="en-US"/>
              <a:pPr/>
              <a:t>‹#›</a:t>
            </a:fld>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EFECDD56-608E-4033-8E3A-C37C10940972}" type="datetimeFigureOut">
              <a:rPr lang="en-US"/>
              <a:pPr/>
              <a:t>6/5/2014</a:t>
            </a:fld>
            <a:endParaRPr lang="en-US"/>
          </a:p>
        </p:txBody>
      </p:sp>
      <p:sp>
        <p:nvSpPr>
          <p:cNvPr id="43" name="Rectangle 42"/>
          <p:cNvSpPr/>
          <p:nvPr/>
        </p:nvSpPr>
        <p:spPr>
          <a:xfrm>
            <a:off x="3429000" y="0"/>
            <a:ext cx="5715000" cy="762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grpSp>
        <p:nvGrpSpPr>
          <p:cNvPr id="2054" name="Group 43"/>
          <p:cNvGrpSpPr>
            <a:grpSpLocks/>
          </p:cNvGrpSpPr>
          <p:nvPr/>
        </p:nvGrpSpPr>
        <p:grpSpPr bwMode="auto">
          <a:xfrm>
            <a:off x="228600" y="0"/>
            <a:ext cx="2895600" cy="838200"/>
            <a:chOff x="228600" y="-1"/>
            <a:chExt cx="3048000" cy="965879"/>
          </a:xfrm>
        </p:grpSpPr>
        <p:pic>
          <p:nvPicPr>
            <p:cNvPr id="2056" name="Picture 9" descr="map.jpg"/>
            <p:cNvPicPr>
              <a:picLocks noChangeAspect="1"/>
            </p:cNvPicPr>
            <p:nvPr userDrawn="1"/>
          </p:nvPicPr>
          <p:blipFill>
            <a:blip r:embed="rId14"/>
            <a:srcRect/>
            <a:stretch>
              <a:fillRect/>
            </a:stretch>
          </p:blipFill>
          <p:spPr bwMode="auto">
            <a:xfrm>
              <a:off x="1981200" y="228600"/>
              <a:ext cx="1295400" cy="669549"/>
            </a:xfrm>
            <a:prstGeom prst="rect">
              <a:avLst/>
            </a:prstGeom>
            <a:noFill/>
            <a:ln w="9525">
              <a:noFill/>
              <a:miter lim="800000"/>
              <a:headEnd/>
              <a:tailEnd/>
            </a:ln>
          </p:spPr>
        </p:pic>
        <p:pic>
          <p:nvPicPr>
            <p:cNvPr id="2057" name="Picture 8" descr="LN_print.jpg"/>
            <p:cNvPicPr>
              <a:picLocks noChangeAspect="1"/>
            </p:cNvPicPr>
            <p:nvPr userDrawn="1"/>
          </p:nvPicPr>
          <p:blipFill>
            <a:blip r:embed="rId15"/>
            <a:srcRect/>
            <a:stretch>
              <a:fillRect/>
            </a:stretch>
          </p:blipFill>
          <p:spPr bwMode="auto">
            <a:xfrm rot="5400000">
              <a:off x="621961" y="-393362"/>
              <a:ext cx="965879" cy="1752602"/>
            </a:xfrm>
            <a:prstGeom prst="rect">
              <a:avLst/>
            </a:prstGeom>
            <a:noFill/>
            <a:ln w="9525">
              <a:noFill/>
              <a:miter lim="800000"/>
              <a:headEnd/>
              <a:tailEnd/>
            </a:ln>
          </p:spPr>
        </p:pic>
      </p:grpSp>
      <p:sp>
        <p:nvSpPr>
          <p:cNvPr id="49" name="Rectangle 48"/>
          <p:cNvSpPr/>
          <p:nvPr/>
        </p:nvSpPr>
        <p:spPr>
          <a:xfrm>
            <a:off x="0" y="838200"/>
            <a:ext cx="9144000" cy="46038"/>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34" charset="-128"/>
            </a:endParaRPr>
          </a:p>
        </p:txBody>
      </p:sp>
    </p:spTree>
  </p:cSld>
  <p:clrMap bg1="lt1" tx1="dk1" bg2="lt2" tx2="dk2" accent1="accent1" accent2="accent2" accent3="accent3" accent4="accent4" accent5="accent5" accent6="accent6" hlink="hlink" folHlink="folHlink"/>
  <p:sldLayoutIdLst>
    <p:sldLayoutId id="2147483722" r:id="rId1"/>
    <p:sldLayoutId id="2147483713" r:id="rId2"/>
    <p:sldLayoutId id="2147483714" r:id="rId3"/>
    <p:sldLayoutId id="2147483715" r:id="rId4"/>
    <p:sldLayoutId id="2147483716" r:id="rId5"/>
    <p:sldLayoutId id="2147483717" r:id="rId6"/>
    <p:sldLayoutId id="2147483723" r:id="rId7"/>
    <p:sldLayoutId id="2147483718" r:id="rId8"/>
    <p:sldLayoutId id="2147483719" r:id="rId9"/>
    <p:sldLayoutId id="2147483720" r:id="rId10"/>
    <p:sldLayoutId id="2147483721" r:id="rId11"/>
    <p:sldLayoutId id="2147483724"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xml"/><Relationship Id="rId7" Type="http://schemas.openxmlformats.org/officeDocument/2006/relationships/image" Target="../media/image12.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6.png"/><Relationship Id="rId5" Type="http://schemas.openxmlformats.org/officeDocument/2006/relationships/notesSlide" Target="../notesSlides/notesSlide10.xml"/><Relationship Id="rId10" Type="http://schemas.openxmlformats.org/officeDocument/2006/relationships/image" Target="../media/image15.jpeg"/><Relationship Id="rId4" Type="http://schemas.openxmlformats.org/officeDocument/2006/relationships/slideLayout" Target="../slideLayouts/slideLayout12.xml"/><Relationship Id="rId9"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4"/>
          <p:cNvSpPr>
            <a:spLocks/>
          </p:cNvSpPr>
          <p:nvPr/>
        </p:nvSpPr>
        <p:spPr bwMode="auto">
          <a:xfrm>
            <a:off x="1258888" y="981075"/>
            <a:ext cx="6564312" cy="2495550"/>
          </a:xfrm>
          <a:custGeom>
            <a:avLst/>
            <a:gdLst>
              <a:gd name="T0" fmla="*/ 3282157 w 21600"/>
              <a:gd name="T1" fmla="*/ 1247775 h 21600"/>
              <a:gd name="T2" fmla="*/ 3282157 w 21600"/>
              <a:gd name="T3" fmla="*/ 1247775 h 21600"/>
              <a:gd name="T4" fmla="*/ 3282157 w 21600"/>
              <a:gd name="T5" fmla="*/ 1247775 h 21600"/>
              <a:gd name="T6" fmla="*/ 3282157 w 21600"/>
              <a:gd name="T7" fmla="*/ 12477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8" tIns="45718" rIns="45718" bIns="45718"/>
          <a:lstStyle/>
          <a:p>
            <a:pPr algn="ctr"/>
            <a:endParaRPr lang="en-US" altLang="en-US" sz="3000" baseline="0">
              <a:solidFill>
                <a:srgbClr val="FFFFFF"/>
              </a:solidFill>
              <a:latin typeface="Arial Bold" charset="0"/>
              <a:sym typeface="Arial Bold" charset="0"/>
            </a:endParaRPr>
          </a:p>
          <a:p>
            <a:pPr algn="ctr"/>
            <a:endParaRPr lang="en-US" altLang="en-US" sz="3000" baseline="0">
              <a:solidFill>
                <a:srgbClr val="FFFFFF"/>
              </a:solidFill>
              <a:latin typeface="Arial Bold" charset="0"/>
              <a:sym typeface="Arial Bold" charset="0"/>
            </a:endParaRPr>
          </a:p>
          <a:p>
            <a:pPr algn="ctr"/>
            <a:r>
              <a:rPr lang="en-US" altLang="en-US" sz="3000" baseline="0">
                <a:solidFill>
                  <a:srgbClr val="FFFFFF"/>
                </a:solidFill>
                <a:latin typeface="Arial Bold" charset="0"/>
                <a:sym typeface="Arial Bold" charset="0"/>
              </a:rPr>
              <a:t>Business for Peace </a:t>
            </a:r>
            <a:r>
              <a:rPr lang="ja-JP" altLang="en-US" sz="3000" baseline="0">
                <a:solidFill>
                  <a:srgbClr val="FFFFFF"/>
                </a:solidFill>
                <a:latin typeface="Arial Bold" charset="0"/>
                <a:sym typeface="Arial Bold" charset="0"/>
              </a:rPr>
              <a:t>“</a:t>
            </a:r>
            <a:r>
              <a:rPr lang="en-US" altLang="ja-JP" sz="3000" baseline="0">
                <a:solidFill>
                  <a:srgbClr val="FFFFFF"/>
                </a:solidFill>
                <a:latin typeface="Arial Bold" charset="0"/>
                <a:sym typeface="Arial Bold" charset="0"/>
              </a:rPr>
              <a:t>B4P</a:t>
            </a:r>
            <a:r>
              <a:rPr lang="ja-JP" altLang="en-US" sz="3000" baseline="0">
                <a:solidFill>
                  <a:srgbClr val="FFFFFF"/>
                </a:solidFill>
                <a:latin typeface="Arial Bold" charset="0"/>
                <a:sym typeface="Arial Bold" charset="0"/>
              </a:rPr>
              <a:t>”</a:t>
            </a:r>
            <a:endParaRPr lang="en-US" altLang="ja-JP">
              <a:latin typeface="Arial" pitchFamily="34" charset="0"/>
              <a:cs typeface="Arial" pitchFamily="34" charset="0"/>
              <a:sym typeface="Arial" pitchFamily="34" charset="0"/>
            </a:endParaRPr>
          </a:p>
          <a:p>
            <a:pPr algn="ctr"/>
            <a:r>
              <a:rPr lang="en-US" altLang="en-US" sz="2000" baseline="0">
                <a:solidFill>
                  <a:srgbClr val="FFFFFF"/>
                </a:solidFill>
                <a:latin typeface="Arial Bold" charset="0"/>
                <a:sym typeface="Arial Bold" charset="0"/>
              </a:rPr>
              <a:t>Enabling a transformative role for business in peace </a:t>
            </a:r>
            <a:endParaRPr lang="en-US" altLang="en-US">
              <a:latin typeface="Arial" pitchFamily="34" charset="0"/>
              <a:cs typeface="Arial" pitchFamily="34" charset="0"/>
              <a:sym typeface="Arial" pitchFamily="34" charset="0"/>
            </a:endParaRPr>
          </a:p>
          <a:p>
            <a:pPr algn="ctr"/>
            <a:endParaRPr lang="en-US" altLang="en-US" baseline="0">
              <a:solidFill>
                <a:srgbClr val="FFFFFF"/>
              </a:solidFill>
              <a:latin typeface="Arial Bold" charset="0"/>
              <a:sym typeface="Arial Bold" charset="0"/>
            </a:endParaRPr>
          </a:p>
          <a:p>
            <a:pPr algn="ctr"/>
            <a:endParaRPr lang="en-US" altLang="en-US" baseline="0">
              <a:solidFill>
                <a:srgbClr val="FFFFFF"/>
              </a:solidFill>
              <a:latin typeface="Arial Bold" charset="0"/>
              <a:sym typeface="Arial Bold" charset="0"/>
            </a:endParaRPr>
          </a:p>
        </p:txBody>
      </p:sp>
      <p:sp>
        <p:nvSpPr>
          <p:cNvPr id="6147" name="AutoShape 5"/>
          <p:cNvSpPr>
            <a:spLocks/>
          </p:cNvSpPr>
          <p:nvPr/>
        </p:nvSpPr>
        <p:spPr bwMode="auto">
          <a:xfrm>
            <a:off x="3457575" y="4343400"/>
            <a:ext cx="2165350" cy="615950"/>
          </a:xfrm>
          <a:custGeom>
            <a:avLst/>
            <a:gdLst>
              <a:gd name="T0" fmla="*/ 1082675 w 21600"/>
              <a:gd name="T1" fmla="*/ 307975 h 21600"/>
              <a:gd name="T2" fmla="*/ 1082675 w 21600"/>
              <a:gd name="T3" fmla="*/ 307975 h 21600"/>
              <a:gd name="T4" fmla="*/ 1082675 w 21600"/>
              <a:gd name="T5" fmla="*/ 307975 h 21600"/>
              <a:gd name="T6" fmla="*/ 1082675 w 21600"/>
              <a:gd name="T7" fmla="*/ 3079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round/>
            <a:headEnd/>
            <a:tailEnd/>
          </a:ln>
        </p:spPr>
        <p:txBody>
          <a:bodyPr lIns="45718" tIns="45718" rIns="45718" bIns="45718"/>
          <a:lstStyle/>
          <a:p>
            <a:endParaRPr lang="en-US"/>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6"/>
          <p:cNvSpPr>
            <a:spLocks noChangeArrowheads="1"/>
          </p:cNvSpPr>
          <p:nvPr/>
        </p:nvSpPr>
        <p:spPr bwMode="auto">
          <a:xfrm>
            <a:off x="323528" y="164592"/>
            <a:ext cx="8520113" cy="504825"/>
          </a:xfrm>
          <a:prstGeom prst="rect">
            <a:avLst/>
          </a:prstGeom>
          <a:noFill/>
          <a:ln w="9525">
            <a:noFill/>
            <a:miter lim="800000"/>
            <a:headEnd/>
            <a:tailEnd/>
          </a:ln>
        </p:spPr>
        <p:txBody>
          <a:bodyPr anchor="ctr"/>
          <a:lstStyle/>
          <a:p>
            <a:pPr algn="r">
              <a:defRPr/>
            </a:pPr>
            <a:r>
              <a:rPr lang="en-GB" sz="2000" b="1" kern="0" baseline="0" dirty="0">
                <a:solidFill>
                  <a:srgbClr val="FFFFFF"/>
                </a:solidFill>
                <a:latin typeface="+mj-lt"/>
                <a:ea typeface="MS PGothic" pitchFamily="34" charset="-128"/>
              </a:rPr>
              <a:t>Business for Peace </a:t>
            </a:r>
          </a:p>
          <a:p>
            <a:pPr algn="r">
              <a:defRPr/>
            </a:pPr>
            <a:r>
              <a:rPr lang="en-GB" sz="2000" b="1" kern="0" baseline="0" dirty="0">
                <a:solidFill>
                  <a:srgbClr val="FFFFFF"/>
                </a:solidFill>
                <a:latin typeface="+mj-lt"/>
                <a:ea typeface="MS PGothic" pitchFamily="34" charset="-128"/>
              </a:rPr>
              <a:t>– Company &amp; Business Association participants</a:t>
            </a:r>
          </a:p>
        </p:txBody>
      </p:sp>
      <p:sp>
        <p:nvSpPr>
          <p:cNvPr id="15363" name="Rectangle 1"/>
          <p:cNvSpPr>
            <a:spLocks noChangeArrowheads="1"/>
          </p:cNvSpPr>
          <p:nvPr/>
        </p:nvSpPr>
        <p:spPr bwMode="auto">
          <a:xfrm>
            <a:off x="323850" y="1557338"/>
            <a:ext cx="4535488" cy="904875"/>
          </a:xfrm>
          <a:prstGeom prst="rect">
            <a:avLst/>
          </a:prstGeom>
          <a:solidFill>
            <a:schemeClr val="bg1"/>
          </a:solidFill>
          <a:ln w="9525">
            <a:solidFill>
              <a:srgbClr val="A86ED4"/>
            </a:solidFill>
            <a:miter lim="800000"/>
            <a:headEnd/>
            <a:tailEnd/>
          </a:ln>
        </p:spPr>
        <p:txBody>
          <a:bodyPr>
            <a:spAutoFit/>
          </a:bodyPr>
          <a:lstStyle/>
          <a:p>
            <a:pPr eaLnBrk="0">
              <a:spcBef>
                <a:spcPct val="20000"/>
              </a:spcBef>
              <a:buClr>
                <a:srgbClr val="E37823"/>
              </a:buClr>
            </a:pPr>
            <a:r>
              <a:rPr lang="en-US" altLang="en-US" sz="1800" b="1">
                <a:latin typeface="Arial" pitchFamily="34" charset="0"/>
                <a:cs typeface="Arial" pitchFamily="34" charset="0"/>
              </a:rPr>
              <a:t>85+ companies and business associations in 26 Countries</a:t>
            </a:r>
          </a:p>
          <a:p>
            <a:pPr eaLnBrk="0">
              <a:spcBef>
                <a:spcPct val="20000"/>
              </a:spcBef>
              <a:buClr>
                <a:srgbClr val="E37823"/>
              </a:buClr>
            </a:pPr>
            <a:r>
              <a:rPr lang="en-US" altLang="en-US" sz="1800">
                <a:latin typeface="Arial" pitchFamily="34" charset="0"/>
                <a:cs typeface="Arial" pitchFamily="34" charset="0"/>
              </a:rPr>
              <a:t>This includes FT 500 companies as well as small and medium sized enterprises from over 20 different sectors</a:t>
            </a:r>
          </a:p>
          <a:p>
            <a:pPr eaLnBrk="0">
              <a:spcBef>
                <a:spcPct val="20000"/>
              </a:spcBef>
              <a:buClr>
                <a:srgbClr val="E37823"/>
              </a:buClr>
            </a:pPr>
            <a:endParaRPr lang="en-US" altLang="en-US" sz="1800">
              <a:latin typeface="Arial" pitchFamily="34" charset="0"/>
              <a:cs typeface="Arial" pitchFamily="34" charset="0"/>
            </a:endParaRPr>
          </a:p>
        </p:txBody>
      </p:sp>
      <p:sp>
        <p:nvSpPr>
          <p:cNvPr id="15364" name="TextBox 1"/>
          <p:cNvSpPr txBox="1">
            <a:spLocks noChangeArrowheads="1"/>
          </p:cNvSpPr>
          <p:nvPr/>
        </p:nvSpPr>
        <p:spPr bwMode="auto">
          <a:xfrm>
            <a:off x="5046663" y="1550988"/>
            <a:ext cx="3702050" cy="4068762"/>
          </a:xfrm>
          <a:prstGeom prst="rect">
            <a:avLst/>
          </a:prstGeom>
          <a:noFill/>
          <a:ln w="9525">
            <a:solidFill>
              <a:srgbClr val="9C5FDF"/>
            </a:solidFill>
            <a:miter lim="800000"/>
            <a:headEnd/>
            <a:tailEnd/>
          </a:ln>
        </p:spPr>
        <p:txBody>
          <a:bodyPr>
            <a:spAutoFit/>
          </a:bodyPr>
          <a:lstStyle/>
          <a:p>
            <a:pPr eaLnBrk="0">
              <a:spcBef>
                <a:spcPct val="20000"/>
              </a:spcBef>
              <a:buClr>
                <a:srgbClr val="E37823"/>
              </a:buClr>
            </a:pPr>
            <a:endParaRPr lang="en-US" altLang="en-US" sz="1800" b="1">
              <a:latin typeface="Arial" pitchFamily="34" charset="0"/>
              <a:cs typeface="Arial" pitchFamily="34" charset="0"/>
            </a:endParaRPr>
          </a:p>
          <a:p>
            <a:pPr eaLnBrk="0">
              <a:spcBef>
                <a:spcPct val="20000"/>
              </a:spcBef>
              <a:buClr>
                <a:srgbClr val="E37823"/>
              </a:buClr>
            </a:pPr>
            <a:r>
              <a:rPr lang="en-US" altLang="en-US" sz="1800" b="1">
                <a:latin typeface="Arial" pitchFamily="34" charset="0"/>
                <a:cs typeface="Arial" pitchFamily="34" charset="0"/>
              </a:rPr>
              <a:t>B4P company participants include: </a:t>
            </a:r>
          </a:p>
          <a:p>
            <a:r>
              <a:rPr lang="en-US" altLang="en-US" sz="1800">
                <a:latin typeface="Arial" pitchFamily="34" charset="0"/>
                <a:cs typeface="Arial" pitchFamily="34" charset="0"/>
              </a:rPr>
              <a:t>Alvimedica (Turkey)</a:t>
            </a:r>
          </a:p>
          <a:p>
            <a:r>
              <a:rPr lang="en-US" altLang="en-US" sz="1800">
                <a:latin typeface="Arial" pitchFamily="34" charset="0"/>
                <a:cs typeface="Arial" pitchFamily="34" charset="0"/>
              </a:rPr>
              <a:t>ANDESCO (Colombia)</a:t>
            </a:r>
          </a:p>
          <a:p>
            <a:r>
              <a:rPr lang="en-US" altLang="en-US" sz="1800">
                <a:latin typeface="Arial" pitchFamily="34" charset="0"/>
                <a:cs typeface="Arial" pitchFamily="34" charset="0"/>
              </a:rPr>
              <a:t>Barrick Gold Corporation (Canada)</a:t>
            </a:r>
          </a:p>
          <a:p>
            <a:r>
              <a:rPr lang="en-US" altLang="en-US" sz="1800">
                <a:latin typeface="Arial" pitchFamily="34" charset="0"/>
                <a:cs typeface="Arial" pitchFamily="34" charset="0"/>
              </a:rPr>
              <a:t>Brandix Lanka (Sri Lanka)</a:t>
            </a:r>
          </a:p>
          <a:p>
            <a:r>
              <a:rPr lang="en-US" altLang="en-US" sz="1800">
                <a:latin typeface="Arial" pitchFamily="34" charset="0"/>
                <a:cs typeface="Arial" pitchFamily="34" charset="0"/>
              </a:rPr>
              <a:t>Equal International Pay Ltd. (Australia)</a:t>
            </a:r>
          </a:p>
          <a:p>
            <a:r>
              <a:rPr lang="en-US" altLang="en-US" sz="1800">
                <a:latin typeface="Arial" pitchFamily="34" charset="0"/>
                <a:cs typeface="Arial" pitchFamily="34" charset="0"/>
              </a:rPr>
              <a:t>The CSR Agency (Romania)</a:t>
            </a:r>
          </a:p>
          <a:p>
            <a:r>
              <a:rPr lang="en-US" altLang="en-US" sz="1800">
                <a:latin typeface="Arial" pitchFamily="34" charset="0"/>
                <a:cs typeface="Arial" pitchFamily="34" charset="0"/>
              </a:rPr>
              <a:t>E-Prospects (UK)</a:t>
            </a:r>
          </a:p>
          <a:p>
            <a:r>
              <a:rPr lang="en-US" altLang="en-US" sz="1800">
                <a:latin typeface="Arial" pitchFamily="34" charset="0"/>
                <a:cs typeface="Arial" pitchFamily="34" charset="0"/>
              </a:rPr>
              <a:t>Fauji Fertilizer Company Ltd (Pakistan)</a:t>
            </a:r>
          </a:p>
          <a:p>
            <a:r>
              <a:rPr lang="en-US" altLang="en-US" sz="1800">
                <a:latin typeface="Arial" pitchFamily="34" charset="0"/>
                <a:cs typeface="Arial" pitchFamily="34" charset="0"/>
              </a:rPr>
              <a:t>Khalid Emran Ltd (Afghanistan)</a:t>
            </a:r>
          </a:p>
          <a:p>
            <a:r>
              <a:rPr lang="en-US" altLang="en-US" sz="1800">
                <a:latin typeface="Arial" pitchFamily="34" charset="0"/>
                <a:cs typeface="Arial" pitchFamily="34" charset="0"/>
              </a:rPr>
              <a:t>Holcim (Switzerland) </a:t>
            </a:r>
          </a:p>
          <a:p>
            <a:r>
              <a:rPr lang="en-US" altLang="en-US" sz="1800">
                <a:latin typeface="Arial" pitchFamily="34" charset="0"/>
                <a:cs typeface="Arial" pitchFamily="34" charset="0"/>
              </a:rPr>
              <a:t>Mansour Group (Egypt)</a:t>
            </a:r>
          </a:p>
          <a:p>
            <a:r>
              <a:rPr lang="en-US" altLang="en-US" sz="1800">
                <a:latin typeface="Arial" pitchFamily="34" charset="0"/>
                <a:cs typeface="Arial" pitchFamily="34" charset="0"/>
              </a:rPr>
              <a:t>Mynamar Polestar Travel &amp; Tours (Myanmar)</a:t>
            </a:r>
          </a:p>
          <a:p>
            <a:r>
              <a:rPr lang="en-US" altLang="en-US" sz="1800">
                <a:latin typeface="Arial" pitchFamily="34" charset="0"/>
                <a:cs typeface="Arial" pitchFamily="34" charset="0"/>
              </a:rPr>
              <a:t>PT Martina Berto, Tbk (Indonesia)</a:t>
            </a:r>
          </a:p>
          <a:p>
            <a:r>
              <a:rPr lang="en-US" altLang="en-US" sz="1800">
                <a:latin typeface="Arial" pitchFamily="34" charset="0"/>
                <a:cs typeface="Arial" pitchFamily="34" charset="0"/>
              </a:rPr>
              <a:t>Sinopec (China)</a:t>
            </a:r>
          </a:p>
          <a:p>
            <a:r>
              <a:rPr lang="en-US" altLang="en-US" sz="1800">
                <a:latin typeface="Arial" pitchFamily="34" charset="0"/>
                <a:cs typeface="Arial" pitchFamily="34" charset="0"/>
              </a:rPr>
              <a:t>Sudatel (Sudan)</a:t>
            </a:r>
          </a:p>
          <a:p>
            <a:r>
              <a:rPr lang="en-US" altLang="en-US" sz="1800">
                <a:latin typeface="Arial" pitchFamily="34" charset="0"/>
                <a:cs typeface="Arial" pitchFamily="34" charset="0"/>
              </a:rPr>
              <a:t>Telefonica – Colombia (Colombia)</a:t>
            </a:r>
          </a:p>
          <a:p>
            <a:r>
              <a:rPr lang="en-US" altLang="en-US" sz="1800">
                <a:latin typeface="Arial" pitchFamily="34" charset="0"/>
                <a:cs typeface="Arial" pitchFamily="34" charset="0"/>
              </a:rPr>
              <a:t>Toks (Mexico)</a:t>
            </a:r>
          </a:p>
          <a:p>
            <a:r>
              <a:rPr lang="en-US" altLang="en-US" sz="1800">
                <a:latin typeface="Arial" pitchFamily="34" charset="0"/>
                <a:cs typeface="Arial" pitchFamily="34" charset="0"/>
              </a:rPr>
              <a:t>Unilever (Anglo-Dutch)</a:t>
            </a:r>
            <a:endParaRPr lang="en-US" altLang="en-US" sz="1000">
              <a:latin typeface="Arial" pitchFamily="34" charset="0"/>
              <a:cs typeface="Arial" pitchFamily="34" charset="0"/>
            </a:endParaRPr>
          </a:p>
          <a:p>
            <a:endParaRPr lang="en-US" altLang="en-US" sz="1800">
              <a:latin typeface="Arial" pitchFamily="34" charset="0"/>
              <a:cs typeface="Arial" pitchFamily="34" charset="0"/>
            </a:endParaRPr>
          </a:p>
        </p:txBody>
      </p:sp>
      <p:pic>
        <p:nvPicPr>
          <p:cNvPr id="15365" name="Picture 6"/>
          <p:cNvPicPr>
            <a:picLocks noChangeAspect="1"/>
          </p:cNvPicPr>
          <p:nvPr/>
        </p:nvPicPr>
        <p:blipFill>
          <a:blip r:embed="rId3"/>
          <a:srcRect l="4443" r="3407"/>
          <a:stretch>
            <a:fillRect/>
          </a:stretch>
        </p:blipFill>
        <p:spPr bwMode="auto">
          <a:xfrm>
            <a:off x="250825" y="2636838"/>
            <a:ext cx="4756150" cy="3095625"/>
          </a:xfrm>
          <a:prstGeom prst="rect">
            <a:avLst/>
          </a:prstGeom>
          <a:noFill/>
          <a:ln w="25400">
            <a:noFill/>
            <a:round/>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83"/>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27" name="think-cell Slide" r:id="rId6" imgW="270" imgH="270" progId="">
                  <p:embed/>
                </p:oleObj>
              </mc:Choice>
              <mc:Fallback>
                <p:oleObj name="think-cell Slide" r:id="rId6" imgW="270" imgH="270" progId="">
                  <p:embed/>
                  <p:pic>
                    <p:nvPicPr>
                      <p:cNvPr id="0" name="Object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Slide Number Placeholder 2"/>
          <p:cNvSpPr txBox="1">
            <a:spLocks noGrp="1"/>
          </p:cNvSpPr>
          <p:nvPr>
            <p:custDataLst>
              <p:tags r:id="rId3"/>
            </p:custDataLst>
          </p:nvPr>
        </p:nvSpPr>
        <p:spPr bwMode="auto">
          <a:xfrm>
            <a:off x="8242300" y="6591300"/>
            <a:ext cx="647700" cy="222250"/>
          </a:xfrm>
          <a:prstGeom prst="rect">
            <a:avLst/>
          </a:prstGeom>
          <a:noFill/>
          <a:ln w="9525">
            <a:noFill/>
            <a:miter lim="800000"/>
            <a:headEnd/>
            <a:tailEnd/>
          </a:ln>
        </p:spPr>
        <p:txBody>
          <a:bodyPr/>
          <a:lstStyle/>
          <a:p>
            <a:pPr algn="r"/>
            <a:fld id="{46C193A9-96E0-4AEC-A8F3-C634FC014E57}" type="slidenum">
              <a:rPr lang="en-GB" altLang="en-US" sz="900" baseline="0"/>
              <a:pPr algn="r"/>
              <a:t>11</a:t>
            </a:fld>
            <a:endParaRPr lang="en-GB" altLang="en-US" sz="900" baseline="0"/>
          </a:p>
        </p:txBody>
      </p:sp>
      <p:sp>
        <p:nvSpPr>
          <p:cNvPr id="39" name="Rectangle 2"/>
          <p:cNvSpPr txBox="1">
            <a:spLocks noChangeArrowheads="1"/>
          </p:cNvSpPr>
          <p:nvPr/>
        </p:nvSpPr>
        <p:spPr>
          <a:xfrm>
            <a:off x="755576" y="146304"/>
            <a:ext cx="8226425" cy="503237"/>
          </a:xfrm>
          <a:prstGeom prst="rect">
            <a:avLst/>
          </a:prstGeom>
        </p:spPr>
        <p:txBody>
          <a:bodyPr/>
          <a:lstStyle>
            <a:lvl1pPr algn="l" rtl="0" eaLnBrk="0" fontAlgn="base" hangingPunct="0">
              <a:spcBef>
                <a:spcPct val="0"/>
              </a:spcBef>
              <a:spcAft>
                <a:spcPct val="0"/>
              </a:spcAft>
              <a:defRPr sz="2200">
                <a:solidFill>
                  <a:schemeClr val="bg1"/>
                </a:solidFill>
                <a:latin typeface="+mj-lt"/>
                <a:ea typeface="+mj-ea"/>
                <a:cs typeface="ＭＳ Ｐゴシック"/>
              </a:defRPr>
            </a:lvl1pPr>
            <a:lvl2pPr algn="l" rtl="0" eaLnBrk="0" fontAlgn="base" hangingPunct="0">
              <a:spcBef>
                <a:spcPct val="0"/>
              </a:spcBef>
              <a:spcAft>
                <a:spcPct val="0"/>
              </a:spcAft>
              <a:defRPr sz="2200">
                <a:solidFill>
                  <a:schemeClr val="bg1"/>
                </a:solidFill>
                <a:latin typeface="Arial" pitchFamily="34" charset="0"/>
                <a:ea typeface="ＭＳ Ｐゴシック" pitchFamily="34" charset="-128"/>
                <a:cs typeface="ＭＳ Ｐゴシック"/>
              </a:defRPr>
            </a:lvl2pPr>
            <a:lvl3pPr algn="l" rtl="0" eaLnBrk="0" fontAlgn="base" hangingPunct="0">
              <a:spcBef>
                <a:spcPct val="0"/>
              </a:spcBef>
              <a:spcAft>
                <a:spcPct val="0"/>
              </a:spcAft>
              <a:defRPr sz="2200">
                <a:solidFill>
                  <a:schemeClr val="bg1"/>
                </a:solidFill>
                <a:latin typeface="Arial" pitchFamily="34" charset="0"/>
                <a:ea typeface="ＭＳ Ｐゴシック" pitchFamily="34" charset="-128"/>
                <a:cs typeface="ＭＳ Ｐゴシック"/>
              </a:defRPr>
            </a:lvl3pPr>
            <a:lvl4pPr algn="l" rtl="0" eaLnBrk="0" fontAlgn="base" hangingPunct="0">
              <a:spcBef>
                <a:spcPct val="0"/>
              </a:spcBef>
              <a:spcAft>
                <a:spcPct val="0"/>
              </a:spcAft>
              <a:defRPr sz="2200">
                <a:solidFill>
                  <a:schemeClr val="bg1"/>
                </a:solidFill>
                <a:latin typeface="Arial" pitchFamily="34" charset="0"/>
                <a:ea typeface="ＭＳ Ｐゴシック" pitchFamily="34" charset="-128"/>
                <a:cs typeface="ＭＳ Ｐゴシック"/>
              </a:defRPr>
            </a:lvl4pPr>
            <a:lvl5pPr algn="l" rtl="0" eaLnBrk="0" fontAlgn="base" hangingPunct="0">
              <a:spcBef>
                <a:spcPct val="0"/>
              </a:spcBef>
              <a:spcAft>
                <a:spcPct val="0"/>
              </a:spcAft>
              <a:defRPr sz="2200">
                <a:solidFill>
                  <a:schemeClr val="bg1"/>
                </a:solidFill>
                <a:latin typeface="Arial" pitchFamily="34" charset="0"/>
                <a:ea typeface="ＭＳ Ｐゴシック" pitchFamily="34" charset="-128"/>
                <a:cs typeface="ＭＳ Ｐゴシック"/>
              </a:defRPr>
            </a:lvl5pPr>
            <a:lvl6pPr marL="457200" algn="l" rtl="0" eaLnBrk="0" fontAlgn="base" hangingPunct="0">
              <a:spcBef>
                <a:spcPct val="0"/>
              </a:spcBef>
              <a:spcAft>
                <a:spcPct val="0"/>
              </a:spcAft>
              <a:defRPr sz="2200">
                <a:solidFill>
                  <a:schemeClr val="bg1"/>
                </a:solidFill>
                <a:latin typeface="Arial" pitchFamily="34" charset="0"/>
                <a:ea typeface="ＭＳ Ｐゴシック" pitchFamily="34" charset="-128"/>
              </a:defRPr>
            </a:lvl6pPr>
            <a:lvl7pPr marL="914400" algn="l" rtl="0" eaLnBrk="0" fontAlgn="base" hangingPunct="0">
              <a:spcBef>
                <a:spcPct val="0"/>
              </a:spcBef>
              <a:spcAft>
                <a:spcPct val="0"/>
              </a:spcAft>
              <a:defRPr sz="2200">
                <a:solidFill>
                  <a:schemeClr val="bg1"/>
                </a:solidFill>
                <a:latin typeface="Arial" pitchFamily="34" charset="0"/>
                <a:ea typeface="ＭＳ Ｐゴシック" pitchFamily="34" charset="-128"/>
              </a:defRPr>
            </a:lvl7pPr>
            <a:lvl8pPr marL="1371600" algn="l" rtl="0" eaLnBrk="0" fontAlgn="base" hangingPunct="0">
              <a:spcBef>
                <a:spcPct val="0"/>
              </a:spcBef>
              <a:spcAft>
                <a:spcPct val="0"/>
              </a:spcAft>
              <a:defRPr sz="2200">
                <a:solidFill>
                  <a:schemeClr val="bg1"/>
                </a:solidFill>
                <a:latin typeface="Arial" pitchFamily="34" charset="0"/>
                <a:ea typeface="ＭＳ Ｐゴシック" pitchFamily="34" charset="-128"/>
              </a:defRPr>
            </a:lvl8pPr>
            <a:lvl9pPr marL="1828800" algn="l" rtl="0" eaLnBrk="0" fontAlgn="base" hangingPunct="0">
              <a:spcBef>
                <a:spcPct val="0"/>
              </a:spcBef>
              <a:spcAft>
                <a:spcPct val="0"/>
              </a:spcAft>
              <a:defRPr sz="2200">
                <a:solidFill>
                  <a:schemeClr val="bg1"/>
                </a:solidFill>
                <a:latin typeface="Arial" pitchFamily="34" charset="0"/>
                <a:ea typeface="ＭＳ Ｐゴシック" pitchFamily="34" charset="-128"/>
              </a:defRPr>
            </a:lvl9pPr>
          </a:lstStyle>
          <a:p>
            <a:pPr algn="r">
              <a:defRPr/>
            </a:pPr>
            <a:r>
              <a:rPr lang="en-GB" sz="2800" b="1" kern="0" baseline="0" dirty="0" smtClean="0">
                <a:solidFill>
                  <a:srgbClr val="FFFFFF"/>
                </a:solidFill>
                <a:cs typeface="Arial"/>
              </a:rPr>
              <a:t>B4P Resources</a:t>
            </a:r>
          </a:p>
        </p:txBody>
      </p:sp>
      <p:pic>
        <p:nvPicPr>
          <p:cNvPr id="1029" name="Picture 54" descr="http://www.unglobalcompact.org/pics/publication_covers/Guidance_RB.jpg"/>
          <p:cNvPicPr>
            <a:picLocks noChangeAspect="1" noChangeArrowheads="1"/>
          </p:cNvPicPr>
          <p:nvPr/>
        </p:nvPicPr>
        <p:blipFill>
          <a:blip r:embed="rId8"/>
          <a:srcRect/>
          <a:stretch>
            <a:fillRect/>
          </a:stretch>
        </p:blipFill>
        <p:spPr bwMode="auto">
          <a:xfrm>
            <a:off x="381000" y="2286000"/>
            <a:ext cx="1320800" cy="1716088"/>
          </a:xfrm>
          <a:prstGeom prst="rect">
            <a:avLst/>
          </a:prstGeom>
          <a:noFill/>
          <a:ln w="9525">
            <a:noFill/>
            <a:miter lim="800000"/>
            <a:headEnd/>
            <a:tailEnd/>
          </a:ln>
        </p:spPr>
      </p:pic>
      <p:sp>
        <p:nvSpPr>
          <p:cNvPr id="1030" name="Rectangle 4"/>
          <p:cNvSpPr>
            <a:spLocks noChangeArrowheads="1"/>
          </p:cNvSpPr>
          <p:nvPr/>
        </p:nvSpPr>
        <p:spPr bwMode="auto">
          <a:xfrm>
            <a:off x="1828800" y="4953000"/>
            <a:ext cx="5105400" cy="1016000"/>
          </a:xfrm>
          <a:prstGeom prst="rect">
            <a:avLst/>
          </a:prstGeom>
          <a:noFill/>
          <a:ln w="9525">
            <a:noFill/>
            <a:miter lim="800000"/>
            <a:headEnd/>
            <a:tailEnd/>
          </a:ln>
        </p:spPr>
        <p:txBody>
          <a:bodyPr>
            <a:spAutoFit/>
          </a:bodyPr>
          <a:lstStyle/>
          <a:p>
            <a:r>
              <a:rPr lang="en-US" altLang="en-US" sz="1200" b="1" baseline="0">
                <a:latin typeface="Arial" pitchFamily="34" charset="0"/>
                <a:cs typeface="Arial" pitchFamily="34" charset="0"/>
              </a:rPr>
              <a:t>Doing Business in a Multi-Cultural World: Challenges and Opportunities</a:t>
            </a:r>
          </a:p>
          <a:p>
            <a:r>
              <a:rPr lang="en-US" altLang="en-US" sz="1200" baseline="0">
                <a:latin typeface="Arial" pitchFamily="34" charset="0"/>
                <a:cs typeface="Arial" pitchFamily="34" charset="0"/>
              </a:rPr>
              <a:t>This publication helps companies to address cross-cultural issues and explore how they can facilitate intercultural understanding in ways that benefit both business and society. </a:t>
            </a:r>
            <a:endParaRPr lang="en-US" altLang="en-US" sz="1200" b="1" baseline="0">
              <a:latin typeface="Arial" pitchFamily="34" charset="0"/>
              <a:cs typeface="Arial" pitchFamily="34" charset="0"/>
            </a:endParaRPr>
          </a:p>
        </p:txBody>
      </p:sp>
      <p:sp>
        <p:nvSpPr>
          <p:cNvPr id="1031" name="Rectangle 11"/>
          <p:cNvSpPr>
            <a:spLocks noChangeArrowheads="1"/>
          </p:cNvSpPr>
          <p:nvPr/>
        </p:nvSpPr>
        <p:spPr bwMode="auto">
          <a:xfrm>
            <a:off x="1828800" y="4114800"/>
            <a:ext cx="5029200" cy="830263"/>
          </a:xfrm>
          <a:prstGeom prst="rect">
            <a:avLst/>
          </a:prstGeom>
          <a:noFill/>
          <a:ln w="9525">
            <a:noFill/>
            <a:miter lim="800000"/>
            <a:headEnd/>
            <a:tailEnd/>
          </a:ln>
        </p:spPr>
        <p:txBody>
          <a:bodyPr>
            <a:spAutoFit/>
          </a:bodyPr>
          <a:lstStyle/>
          <a:p>
            <a:r>
              <a:rPr lang="en-US" altLang="en-US" sz="1200" b="1" baseline="0">
                <a:latin typeface="Arial" pitchFamily="34" charset="0"/>
                <a:cs typeface="Arial" pitchFamily="34" charset="0"/>
              </a:rPr>
              <a:t>Doing Business While Advancing Development and Peace</a:t>
            </a:r>
          </a:p>
          <a:p>
            <a:r>
              <a:rPr lang="en-US" altLang="en-US" sz="1200" baseline="0">
                <a:latin typeface="Arial" pitchFamily="34" charset="0"/>
                <a:cs typeface="Arial" pitchFamily="34" charset="0"/>
              </a:rPr>
              <a:t>Provides illustrative examples of how companies from a variety of sectors are positively contributing to peace and development in conflict-prone or post-conflict operating environments.</a:t>
            </a:r>
            <a:endParaRPr lang="en-US" altLang="en-US" sz="1200" b="1" baseline="0">
              <a:latin typeface="Arial" pitchFamily="34" charset="0"/>
              <a:cs typeface="Arial" pitchFamily="34" charset="0"/>
            </a:endParaRPr>
          </a:p>
        </p:txBody>
      </p:sp>
      <p:sp>
        <p:nvSpPr>
          <p:cNvPr id="1032" name="Rectangle 12"/>
          <p:cNvSpPr>
            <a:spLocks noChangeArrowheads="1"/>
          </p:cNvSpPr>
          <p:nvPr/>
        </p:nvSpPr>
        <p:spPr bwMode="auto">
          <a:xfrm>
            <a:off x="1828800" y="2590800"/>
            <a:ext cx="4876800" cy="1570038"/>
          </a:xfrm>
          <a:prstGeom prst="rect">
            <a:avLst/>
          </a:prstGeom>
          <a:noFill/>
          <a:ln w="9525">
            <a:noFill/>
            <a:miter lim="800000"/>
            <a:headEnd/>
            <a:tailEnd/>
          </a:ln>
        </p:spPr>
        <p:txBody>
          <a:bodyPr>
            <a:spAutoFit/>
          </a:bodyPr>
          <a:lstStyle/>
          <a:p>
            <a:r>
              <a:rPr lang="en-US" altLang="en-US" sz="1200" b="1" baseline="0">
                <a:latin typeface="Arial" pitchFamily="34" charset="0"/>
                <a:cs typeface="Arial" pitchFamily="34" charset="0"/>
              </a:rPr>
              <a:t>Guidance on Responsible Business in Conflict-Affected &amp; High-Risk Areas: A Resource for Companies &amp; Investors</a:t>
            </a:r>
          </a:p>
          <a:p>
            <a:r>
              <a:rPr lang="en-US" altLang="en-US" sz="1200" baseline="0">
                <a:latin typeface="Arial" pitchFamily="34" charset="0"/>
                <a:cs typeface="Arial" pitchFamily="34" charset="0"/>
              </a:rPr>
              <a:t>Designed to stimulate learning and dialogue and to promote collective action and  partnerships. It provides guidance on what constitutes “responsible” business practices in high-risk/conflict-affected areas.  Developed by an expert group comprised of company representatives, investors, civil society leaders, UN representatives and others. </a:t>
            </a:r>
            <a:endParaRPr lang="en-US" altLang="en-US" sz="1200" b="1" baseline="0">
              <a:latin typeface="Arial" pitchFamily="34" charset="0"/>
              <a:cs typeface="Arial" pitchFamily="34" charset="0"/>
            </a:endParaRPr>
          </a:p>
        </p:txBody>
      </p:sp>
      <p:pic>
        <p:nvPicPr>
          <p:cNvPr id="1033" name="Picture 6" descr="DBIMCW"/>
          <p:cNvPicPr>
            <a:picLocks noChangeAspect="1" noChangeArrowheads="1"/>
          </p:cNvPicPr>
          <p:nvPr/>
        </p:nvPicPr>
        <p:blipFill>
          <a:blip r:embed="rId9"/>
          <a:srcRect/>
          <a:stretch>
            <a:fillRect/>
          </a:stretch>
        </p:blipFill>
        <p:spPr bwMode="auto">
          <a:xfrm>
            <a:off x="6934200" y="4191000"/>
            <a:ext cx="1336675" cy="1771650"/>
          </a:xfrm>
          <a:prstGeom prst="rect">
            <a:avLst/>
          </a:prstGeom>
          <a:noFill/>
          <a:ln w="9525">
            <a:noFill/>
            <a:miter lim="800000"/>
            <a:headEnd/>
            <a:tailEnd/>
          </a:ln>
        </p:spPr>
      </p:pic>
      <p:pic>
        <p:nvPicPr>
          <p:cNvPr id="1034" name="Picture 5" descr="DBWADP"/>
          <p:cNvPicPr>
            <a:picLocks noChangeAspect="1" noChangeArrowheads="1"/>
          </p:cNvPicPr>
          <p:nvPr/>
        </p:nvPicPr>
        <p:blipFill>
          <a:blip r:embed="rId10"/>
          <a:srcRect/>
          <a:stretch>
            <a:fillRect/>
          </a:stretch>
        </p:blipFill>
        <p:spPr bwMode="auto">
          <a:xfrm>
            <a:off x="381000" y="4191000"/>
            <a:ext cx="1285875" cy="1676400"/>
          </a:xfrm>
          <a:prstGeom prst="rect">
            <a:avLst/>
          </a:prstGeom>
          <a:noFill/>
          <a:ln w="9525">
            <a:noFill/>
            <a:miter lim="800000"/>
            <a:headEnd/>
            <a:tailEnd/>
          </a:ln>
        </p:spPr>
      </p:pic>
      <p:pic>
        <p:nvPicPr>
          <p:cNvPr id="1035" name="Picture 2"/>
          <p:cNvPicPr>
            <a:picLocks noChangeAspect="1" noChangeArrowheads="1"/>
          </p:cNvPicPr>
          <p:nvPr/>
        </p:nvPicPr>
        <p:blipFill>
          <a:blip r:embed="rId11"/>
          <a:srcRect/>
          <a:stretch>
            <a:fillRect/>
          </a:stretch>
        </p:blipFill>
        <p:spPr bwMode="auto">
          <a:xfrm>
            <a:off x="6934200" y="1517650"/>
            <a:ext cx="1236663" cy="1606550"/>
          </a:xfrm>
          <a:prstGeom prst="rect">
            <a:avLst/>
          </a:prstGeom>
          <a:noFill/>
          <a:ln w="9525">
            <a:noFill/>
            <a:miter lim="800000"/>
            <a:headEnd/>
            <a:tailEnd/>
          </a:ln>
        </p:spPr>
      </p:pic>
      <p:sp>
        <p:nvSpPr>
          <p:cNvPr id="1036" name="Rectangle 14"/>
          <p:cNvSpPr>
            <a:spLocks noChangeArrowheads="1"/>
          </p:cNvSpPr>
          <p:nvPr/>
        </p:nvSpPr>
        <p:spPr bwMode="auto">
          <a:xfrm>
            <a:off x="1828800" y="1417638"/>
            <a:ext cx="5046663" cy="1200150"/>
          </a:xfrm>
          <a:prstGeom prst="rect">
            <a:avLst/>
          </a:prstGeom>
          <a:noFill/>
          <a:ln w="9525">
            <a:noFill/>
            <a:miter lim="800000"/>
            <a:headEnd/>
            <a:tailEnd/>
          </a:ln>
        </p:spPr>
        <p:txBody>
          <a:bodyPr>
            <a:spAutoFit/>
          </a:bodyPr>
          <a:lstStyle/>
          <a:p>
            <a:r>
              <a:rPr lang="en-US" altLang="en-US" sz="1200" b="1" baseline="0">
                <a:latin typeface="Arial" pitchFamily="34" charset="0"/>
                <a:cs typeface="Arial" pitchFamily="34" charset="0"/>
              </a:rPr>
              <a:t>Responsible Business Advancing Peace</a:t>
            </a:r>
          </a:p>
          <a:p>
            <a:r>
              <a:rPr lang="en-US" altLang="en-US" sz="1200" baseline="0">
                <a:latin typeface="Arial" pitchFamily="34" charset="0"/>
                <a:cs typeface="Arial" pitchFamily="34" charset="0"/>
              </a:rPr>
              <a:t>Examples of how companies, investors and Global Compact Local Networks have used the "Guidance on Responsible Business in Conflict-Affected and High-Risk Areas” to align their policies, engage with investee companies and advance implementation of responsible business practices.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684213" y="188913"/>
            <a:ext cx="8226425" cy="503237"/>
          </a:xfrm>
          <a:noFill/>
          <a:ln>
            <a:miter lim="800000"/>
            <a:headEnd/>
            <a:tailEnd/>
          </a:ln>
        </p:spPr>
        <p:txBody>
          <a:bodyPr vert="horz" wrap="square" lIns="0" tIns="0" rIns="0" bIns="0" numCol="1" anchor="t" anchorCtr="0" compatLnSpc="1">
            <a:prstTxWarp prst="textNoShape">
              <a:avLst/>
            </a:prstTxWarp>
          </a:bodyPr>
          <a:lstStyle/>
          <a:p>
            <a:pPr algn="r" defTabSz="566738"/>
            <a:r>
              <a:rPr lang="en-US" sz="2800" dirty="0" smtClean="0">
                <a:solidFill>
                  <a:srgbClr val="FFFFFF"/>
                </a:solidFill>
                <a:sym typeface="Arial Bold" charset="0"/>
              </a:rPr>
              <a:t>Thank you</a:t>
            </a:r>
            <a:br>
              <a:rPr lang="en-US" sz="2800" dirty="0" smtClean="0">
                <a:solidFill>
                  <a:srgbClr val="FFFFFF"/>
                </a:solidFill>
                <a:sym typeface="Arial Bold" charset="0"/>
              </a:rPr>
            </a:br>
            <a:endParaRPr lang="en-US" sz="2800" dirty="0" smtClean="0"/>
          </a:p>
        </p:txBody>
      </p:sp>
      <p:sp>
        <p:nvSpPr>
          <p:cNvPr id="17411" name="Rectangle 2"/>
          <p:cNvSpPr>
            <a:spLocks noGrp="1" noChangeArrowheads="1"/>
          </p:cNvSpPr>
          <p:nvPr>
            <p:ph idx="1"/>
          </p:nvPr>
        </p:nvSpPr>
        <p:spPr bwMode="auto">
          <a:xfrm>
            <a:off x="1905000" y="5548313"/>
            <a:ext cx="5092700" cy="533400"/>
          </a:xfrm>
          <a:noFill/>
          <a:ln>
            <a:miter lim="800000"/>
            <a:headEnd/>
            <a:tailEnd/>
          </a:ln>
        </p:spPr>
        <p:txBody>
          <a:bodyPr vert="horz" wrap="square" lIns="0" tIns="0" rIns="0" bIns="0" numCol="1" anchor="t" anchorCtr="0" compatLnSpc="1">
            <a:prstTxWarp prst="textNoShape">
              <a:avLst/>
            </a:prstTxWarp>
          </a:bodyPr>
          <a:lstStyle/>
          <a:p>
            <a:pPr marL="0" indent="0" algn="ctr">
              <a:lnSpc>
                <a:spcPct val="90000"/>
              </a:lnSpc>
              <a:spcBef>
                <a:spcPts val="600"/>
              </a:spcBef>
            </a:pPr>
            <a:r>
              <a:rPr lang="en-US" sz="2800" smtClean="0">
                <a:solidFill>
                  <a:srgbClr val="063A4C"/>
                </a:solidFill>
                <a:latin typeface="Arial Bold" charset="0"/>
                <a:sym typeface="Arial Bold" charset="0"/>
              </a:rPr>
              <a:t>b4p@unglobalcompact.org</a:t>
            </a:r>
            <a:endParaRPr lang="en-US" smtClean="0"/>
          </a:p>
        </p:txBody>
      </p:sp>
      <p:pic>
        <p:nvPicPr>
          <p:cNvPr id="17412" name="Picture 3" descr="image4.png"/>
          <p:cNvPicPr>
            <a:picLocks noChangeAspect="1"/>
          </p:cNvPicPr>
          <p:nvPr/>
        </p:nvPicPr>
        <p:blipFill>
          <a:blip r:embed="rId2"/>
          <a:srcRect/>
          <a:stretch>
            <a:fillRect/>
          </a:stretch>
        </p:blipFill>
        <p:spPr bwMode="auto">
          <a:xfrm>
            <a:off x="2971800" y="4094163"/>
            <a:ext cx="3071813" cy="1454150"/>
          </a:xfrm>
          <a:prstGeom prst="rect">
            <a:avLst/>
          </a:prstGeom>
          <a:noFill/>
          <a:ln w="9525">
            <a:noFill/>
            <a:miter lim="800000"/>
            <a:headEnd/>
            <a:tailEnd/>
          </a:ln>
        </p:spPr>
      </p:pic>
      <p:pic>
        <p:nvPicPr>
          <p:cNvPr id="17413" name="Picture 4" descr="image14.png"/>
          <p:cNvPicPr>
            <a:picLocks noChangeAspect="1"/>
          </p:cNvPicPr>
          <p:nvPr/>
        </p:nvPicPr>
        <p:blipFill>
          <a:blip r:embed="rId3"/>
          <a:srcRect/>
          <a:stretch>
            <a:fillRect/>
          </a:stretch>
        </p:blipFill>
        <p:spPr bwMode="auto">
          <a:xfrm>
            <a:off x="2157413" y="1447800"/>
            <a:ext cx="4624387" cy="2386013"/>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1"/>
          <p:cNvSpPr>
            <a:spLocks/>
          </p:cNvSpPr>
          <p:nvPr/>
        </p:nvSpPr>
        <p:spPr bwMode="auto">
          <a:xfrm>
            <a:off x="495300" y="2947988"/>
            <a:ext cx="5218113" cy="2508250"/>
          </a:xfrm>
          <a:custGeom>
            <a:avLst/>
            <a:gdLst>
              <a:gd name="T0" fmla="*/ 2609057 w 21600"/>
              <a:gd name="T1" fmla="*/ 1254125 h 21600"/>
              <a:gd name="T2" fmla="*/ 2609057 w 21600"/>
              <a:gd name="T3" fmla="*/ 1254125 h 21600"/>
              <a:gd name="T4" fmla="*/ 2609057 w 21600"/>
              <a:gd name="T5" fmla="*/ 1254125 h 21600"/>
              <a:gd name="T6" fmla="*/ 2609057 w 21600"/>
              <a:gd name="T7" fmla="*/ 125412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0" tIns="0" rIns="0" bIns="0" anchor="ctr"/>
          <a:lstStyle/>
          <a:p>
            <a:pPr marL="193675" indent="-193675">
              <a:buClr>
                <a:srgbClr val="7030A0"/>
              </a:buClr>
              <a:buSzPct val="100000"/>
              <a:buFont typeface="Arial" pitchFamily="34" charset="0"/>
              <a:buChar char="•"/>
            </a:pPr>
            <a:r>
              <a:rPr lang="en-US" sz="1600" baseline="0">
                <a:latin typeface="Arial" pitchFamily="34" charset="0"/>
                <a:cs typeface="Arial" pitchFamily="34" charset="0"/>
                <a:sym typeface="Arial" pitchFamily="34" charset="0"/>
              </a:rPr>
              <a:t>Aims to expand and deepen private sector action in support of peace </a:t>
            </a:r>
            <a:endParaRPr lang="en-US">
              <a:latin typeface="Arial" pitchFamily="34" charset="0"/>
              <a:cs typeface="Arial" pitchFamily="34" charset="0"/>
              <a:sym typeface="Arial" pitchFamily="34" charset="0"/>
            </a:endParaRPr>
          </a:p>
          <a:p>
            <a:pPr marL="193675" indent="-193675">
              <a:buClr>
                <a:srgbClr val="7030A0"/>
              </a:buClr>
              <a:buSzPct val="100000"/>
              <a:buFont typeface="Arial" pitchFamily="34" charset="0"/>
              <a:buChar char="•"/>
            </a:pPr>
            <a:endParaRPr lang="en-US" sz="1600" baseline="0">
              <a:latin typeface="Arial" pitchFamily="34" charset="0"/>
              <a:cs typeface="Arial" pitchFamily="34" charset="0"/>
              <a:sym typeface="Arial" pitchFamily="34" charset="0"/>
            </a:endParaRPr>
          </a:p>
          <a:p>
            <a:pPr marL="193675" indent="-193675">
              <a:buClr>
                <a:srgbClr val="7030A0"/>
              </a:buClr>
              <a:buSzPct val="100000"/>
              <a:buFont typeface="Arial" pitchFamily="34" charset="0"/>
              <a:buChar char="•"/>
            </a:pPr>
            <a:r>
              <a:rPr lang="en-US" sz="1600" baseline="0">
                <a:latin typeface="Arial" pitchFamily="34" charset="0"/>
                <a:cs typeface="Arial" pitchFamily="34" charset="0"/>
                <a:sym typeface="Arial" pitchFamily="34" charset="0"/>
              </a:rPr>
              <a:t>Locally driven</a:t>
            </a:r>
            <a:endParaRPr lang="en-US">
              <a:latin typeface="Arial" pitchFamily="34" charset="0"/>
              <a:cs typeface="Arial" pitchFamily="34" charset="0"/>
              <a:sym typeface="Arial" pitchFamily="34" charset="0"/>
            </a:endParaRPr>
          </a:p>
          <a:p>
            <a:pPr marL="193675" indent="-193675">
              <a:buClr>
                <a:srgbClr val="7030A0"/>
              </a:buClr>
              <a:buSzPct val="100000"/>
              <a:buFont typeface="Arial" pitchFamily="34" charset="0"/>
              <a:buChar char="•"/>
            </a:pPr>
            <a:endParaRPr lang="en-US" sz="1600" baseline="0">
              <a:latin typeface="Arial" pitchFamily="34" charset="0"/>
              <a:cs typeface="Arial" pitchFamily="34" charset="0"/>
              <a:sym typeface="Arial" pitchFamily="34" charset="0"/>
            </a:endParaRPr>
          </a:p>
          <a:p>
            <a:pPr marL="193675" indent="-193675">
              <a:buClr>
                <a:srgbClr val="7030A0"/>
              </a:buClr>
              <a:buSzPct val="100000"/>
              <a:buFont typeface="Arial" pitchFamily="34" charset="0"/>
              <a:buChar char="•"/>
            </a:pPr>
            <a:r>
              <a:rPr lang="en-US" sz="1600" baseline="0">
                <a:latin typeface="Arial" pitchFamily="34" charset="0"/>
                <a:cs typeface="Arial" pitchFamily="34" charset="0"/>
                <a:sym typeface="Arial" pitchFamily="34" charset="0"/>
              </a:rPr>
              <a:t>Centred around the </a:t>
            </a:r>
            <a:r>
              <a:rPr lang="en-US" sz="1600" i="1" baseline="0">
                <a:latin typeface="Arial" pitchFamily="34" charset="0"/>
                <a:cs typeface="Arial" pitchFamily="34" charset="0"/>
                <a:sym typeface="Arial" pitchFamily="34" charset="0"/>
              </a:rPr>
              <a:t>Guidance on Responsible Business in Conflict-Affected and High-Risk Areas: A Resource for Companies and Investors</a:t>
            </a:r>
            <a:endParaRPr lang="en-US" sz="1600" baseline="0">
              <a:latin typeface="Arial" pitchFamily="34" charset="0"/>
              <a:cs typeface="Arial" pitchFamily="34" charset="0"/>
              <a:sym typeface="Arial" pitchFamily="34" charset="0"/>
            </a:endParaRPr>
          </a:p>
          <a:p>
            <a:pPr marL="193675" indent="-193675">
              <a:buClr>
                <a:srgbClr val="7030A0"/>
              </a:buClr>
              <a:buSzPct val="100000"/>
              <a:buFont typeface="Arial" pitchFamily="34" charset="0"/>
              <a:buChar char="•"/>
            </a:pPr>
            <a:endParaRPr lang="en-US" sz="1600" i="1" baseline="0">
              <a:latin typeface="Arial" pitchFamily="34" charset="0"/>
              <a:cs typeface="Arial" pitchFamily="34" charset="0"/>
              <a:sym typeface="Arial" pitchFamily="34" charset="0"/>
            </a:endParaRPr>
          </a:p>
          <a:p>
            <a:pPr marL="193675" indent="-193675">
              <a:buClr>
                <a:srgbClr val="7030A0"/>
              </a:buClr>
              <a:buSzPct val="100000"/>
              <a:buFont typeface="Arial" pitchFamily="34" charset="0"/>
              <a:buChar char="•"/>
            </a:pPr>
            <a:r>
              <a:rPr lang="en-US" sz="1600" baseline="0">
                <a:latin typeface="Arial" pitchFamily="34" charset="0"/>
                <a:cs typeface="Arial" pitchFamily="34" charset="0"/>
                <a:sym typeface="Arial" pitchFamily="34" charset="0"/>
              </a:rPr>
              <a:t>17 Local Networks and 80+ Companies joined by signing the Statement of Support </a:t>
            </a:r>
            <a:endParaRPr lang="en-US"/>
          </a:p>
        </p:txBody>
      </p:sp>
      <p:sp>
        <p:nvSpPr>
          <p:cNvPr id="7171" name="AutoShape 2"/>
          <p:cNvSpPr>
            <a:spLocks/>
          </p:cNvSpPr>
          <p:nvPr/>
        </p:nvSpPr>
        <p:spPr bwMode="auto">
          <a:xfrm>
            <a:off x="755576" y="146304"/>
            <a:ext cx="8226425" cy="438150"/>
          </a:xfrm>
          <a:custGeom>
            <a:avLst/>
            <a:gdLst>
              <a:gd name="T0" fmla="*/ 4113213 w 21600"/>
              <a:gd name="T1" fmla="*/ 219075 h 21600"/>
              <a:gd name="T2" fmla="*/ 4113213 w 21600"/>
              <a:gd name="T3" fmla="*/ 219075 h 21600"/>
              <a:gd name="T4" fmla="*/ 4113213 w 21600"/>
              <a:gd name="T5" fmla="*/ 219075 h 21600"/>
              <a:gd name="T6" fmla="*/ 4113213 w 21600"/>
              <a:gd name="T7" fmla="*/ 219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pPr algn="r"/>
            <a:r>
              <a:rPr lang="en-US" sz="2400" b="1" baseline="0" dirty="0">
                <a:solidFill>
                  <a:srgbClr val="FFFFFF"/>
                </a:solidFill>
                <a:latin typeface="+mj-lt"/>
                <a:sym typeface="Arial Bold" charset="0"/>
              </a:rPr>
              <a:t>Business for Peace: Overview</a:t>
            </a:r>
            <a:endParaRPr lang="en-US" b="1" dirty="0">
              <a:latin typeface="+mj-lt"/>
            </a:endParaRPr>
          </a:p>
        </p:txBody>
      </p:sp>
      <p:pic>
        <p:nvPicPr>
          <p:cNvPr id="7172" name="Picture 3" descr="image4.png"/>
          <p:cNvPicPr>
            <a:picLocks noChangeAspect="1"/>
          </p:cNvPicPr>
          <p:nvPr/>
        </p:nvPicPr>
        <p:blipFill>
          <a:blip r:embed="rId3"/>
          <a:srcRect/>
          <a:stretch>
            <a:fillRect/>
          </a:stretch>
        </p:blipFill>
        <p:spPr bwMode="auto">
          <a:xfrm>
            <a:off x="3381375" y="1444625"/>
            <a:ext cx="2867025" cy="1355725"/>
          </a:xfrm>
          <a:prstGeom prst="rect">
            <a:avLst/>
          </a:prstGeom>
          <a:noFill/>
          <a:ln w="9525">
            <a:noFill/>
            <a:miter lim="800000"/>
            <a:headEnd/>
            <a:tailEnd/>
          </a:ln>
        </p:spPr>
      </p:pic>
      <p:pic>
        <p:nvPicPr>
          <p:cNvPr id="7173" name="Picture 4" descr="Official portrait of Secretary-General Ban Ki-moon. Click photo to enlarge."/>
          <p:cNvPicPr>
            <a:picLocks noChangeAspect="1"/>
          </p:cNvPicPr>
          <p:nvPr/>
        </p:nvPicPr>
        <p:blipFill>
          <a:blip r:embed="rId4"/>
          <a:srcRect/>
          <a:stretch>
            <a:fillRect/>
          </a:stretch>
        </p:blipFill>
        <p:spPr bwMode="auto">
          <a:xfrm>
            <a:off x="6248400" y="3057525"/>
            <a:ext cx="1905000" cy="24288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755576" y="116632"/>
            <a:ext cx="8226425" cy="497334"/>
          </a:xfrm>
          <a:noFill/>
          <a:ln>
            <a:miter lim="800000"/>
            <a:headEnd/>
            <a:tailEnd/>
          </a:ln>
        </p:spPr>
        <p:txBody>
          <a:bodyPr vert="horz" wrap="square" lIns="0" tIns="0" rIns="0" bIns="0" numCol="1" anchor="ctr" anchorCtr="0" compatLnSpc="1">
            <a:prstTxWarp prst="textNoShape">
              <a:avLst/>
            </a:prstTxWarp>
          </a:bodyPr>
          <a:lstStyle/>
          <a:p>
            <a:pPr algn="r"/>
            <a:r>
              <a:rPr lang="en-US" sz="2200" dirty="0" smtClean="0">
                <a:solidFill>
                  <a:srgbClr val="FFFFFF"/>
                </a:solidFill>
                <a:sym typeface="Arial Bold" charset="0"/>
              </a:rPr>
              <a:t>Post-2015 Business Engagement Architecture</a:t>
            </a:r>
            <a:endParaRPr lang="en-US" sz="2200" dirty="0" smtClean="0"/>
          </a:p>
        </p:txBody>
      </p:sp>
      <p:pic>
        <p:nvPicPr>
          <p:cNvPr id="8195" name="Picture 2" descr="image3.png"/>
          <p:cNvPicPr>
            <a:picLocks noChangeAspect="1"/>
          </p:cNvPicPr>
          <p:nvPr/>
        </p:nvPicPr>
        <p:blipFill>
          <a:blip r:embed="rId3"/>
          <a:srcRect/>
          <a:stretch>
            <a:fillRect/>
          </a:stretch>
        </p:blipFill>
        <p:spPr bwMode="auto">
          <a:xfrm>
            <a:off x="228600" y="1219200"/>
            <a:ext cx="8740775" cy="4724400"/>
          </a:xfrm>
          <a:prstGeom prst="rect">
            <a:avLst/>
          </a:prstGeom>
          <a:noFill/>
          <a:ln w="9525">
            <a:noFill/>
            <a:miter lim="800000"/>
            <a:headEnd/>
            <a:tailEnd/>
          </a:ln>
        </p:spPr>
      </p:pic>
      <p:sp>
        <p:nvSpPr>
          <p:cNvPr id="8196" name="AutoShape 3"/>
          <p:cNvSpPr>
            <a:spLocks/>
          </p:cNvSpPr>
          <p:nvPr/>
        </p:nvSpPr>
        <p:spPr bwMode="auto">
          <a:xfrm>
            <a:off x="1674813" y="4570413"/>
            <a:ext cx="1524000" cy="762000"/>
          </a:xfrm>
          <a:custGeom>
            <a:avLst/>
            <a:gdLst>
              <a:gd name="T0" fmla="*/ 59008511 w 19679"/>
              <a:gd name="T1" fmla="*/ 16191501 h 19679"/>
              <a:gd name="T2" fmla="*/ 59008511 w 19679"/>
              <a:gd name="T3" fmla="*/ 16191501 h 19679"/>
              <a:gd name="T4" fmla="*/ 59008511 w 19679"/>
              <a:gd name="T5" fmla="*/ 16191501 h 19679"/>
              <a:gd name="T6" fmla="*/ 59008511 w 19679"/>
              <a:gd name="T7" fmla="*/ 16191501 h 19679"/>
              <a:gd name="T8" fmla="*/ 0 60000 65536"/>
              <a:gd name="T9" fmla="*/ 0 60000 65536"/>
              <a:gd name="T10" fmla="*/ 0 60000 65536"/>
              <a:gd name="T11" fmla="*/ 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a:moveTo>
                  <a:pt x="16797" y="2881"/>
                </a:moveTo>
                <a:cubicBezTo>
                  <a:pt x="20640" y="6724"/>
                  <a:pt x="20640" y="12954"/>
                  <a:pt x="16797" y="16797"/>
                </a:cubicBezTo>
                <a:cubicBezTo>
                  <a:pt x="12954" y="20640"/>
                  <a:pt x="6724" y="20640"/>
                  <a:pt x="2881" y="16797"/>
                </a:cubicBezTo>
                <a:cubicBezTo>
                  <a:pt x="-960" y="12954"/>
                  <a:pt x="-960" y="6724"/>
                  <a:pt x="2881" y="2881"/>
                </a:cubicBezTo>
                <a:cubicBezTo>
                  <a:pt x="6724" y="-960"/>
                  <a:pt x="12954" y="-960"/>
                  <a:pt x="16797" y="2881"/>
                </a:cubicBezTo>
              </a:path>
            </a:pathLst>
          </a:custGeom>
          <a:noFill/>
          <a:ln w="34925" cap="flat" cmpd="sng">
            <a:solidFill>
              <a:srgbClr val="7030A0">
                <a:alpha val="98822"/>
              </a:srgbClr>
            </a:solidFill>
            <a:prstDash val="solid"/>
            <a:round/>
            <a:headEnd/>
            <a:tailEnd/>
          </a:ln>
        </p:spPr>
        <p:txBody>
          <a:bodyPr lIns="0" tIns="0" rIns="0" bIns="0"/>
          <a:lstStyle/>
          <a:p>
            <a:endParaRPr lang="en-US"/>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755576" y="188640"/>
            <a:ext cx="8226425" cy="438912"/>
          </a:xfrm>
          <a:noFill/>
          <a:ln>
            <a:miter lim="800000"/>
            <a:headEnd/>
            <a:tailEnd/>
          </a:ln>
        </p:spPr>
        <p:txBody>
          <a:bodyPr vert="horz" wrap="square" lIns="0" tIns="0" rIns="0" bIns="0" numCol="1" anchor="t" anchorCtr="0" compatLnSpc="1">
            <a:prstTxWarp prst="textNoShape">
              <a:avLst/>
            </a:prstTxWarp>
          </a:bodyPr>
          <a:lstStyle/>
          <a:p>
            <a:pPr algn="r"/>
            <a:r>
              <a:rPr lang="en-US" sz="2400" dirty="0" smtClean="0">
                <a:solidFill>
                  <a:srgbClr val="FFFFFF"/>
                </a:solidFill>
                <a:sym typeface="Arial Bold" charset="0"/>
              </a:rPr>
              <a:t>Business for Peace: Objectives</a:t>
            </a:r>
            <a:endParaRPr lang="en-US" dirty="0" smtClean="0"/>
          </a:p>
        </p:txBody>
      </p:sp>
      <p:grpSp>
        <p:nvGrpSpPr>
          <p:cNvPr id="9219" name="Group 2"/>
          <p:cNvGrpSpPr>
            <a:grpSpLocks/>
          </p:cNvGrpSpPr>
          <p:nvPr/>
        </p:nvGrpSpPr>
        <p:grpSpPr bwMode="auto">
          <a:xfrm>
            <a:off x="839788" y="2487613"/>
            <a:ext cx="7466012" cy="481012"/>
            <a:chOff x="-1" y="-1"/>
            <a:chExt cx="7464426" cy="480283"/>
          </a:xfrm>
        </p:grpSpPr>
        <p:sp>
          <p:nvSpPr>
            <p:cNvPr id="2" name="AutoShape 3"/>
            <p:cNvSpPr>
              <a:spLocks/>
            </p:cNvSpPr>
            <p:nvPr/>
          </p:nvSpPr>
          <p:spPr bwMode="auto">
            <a:xfrm>
              <a:off x="-1" y="-1"/>
              <a:ext cx="7464426" cy="364572"/>
            </a:xfrm>
            <a:custGeom>
              <a:avLst/>
              <a:gdLst>
                <a:gd name="T0" fmla="*/ 3732213 w 21600"/>
                <a:gd name="T1" fmla="*/ 182286 h 21600"/>
                <a:gd name="T2" fmla="*/ 3732213 w 21600"/>
                <a:gd name="T3" fmla="*/ 182286 h 21600"/>
                <a:gd name="T4" fmla="*/ 3732213 w 21600"/>
                <a:gd name="T5" fmla="*/ 182286 h 21600"/>
                <a:gd name="T6" fmla="*/ 3732213 w 21600"/>
                <a:gd name="T7" fmla="*/ 18228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E4E7E7"/>
            </a:solidFill>
            <a:ln>
              <a:noFill/>
            </a:ln>
            <a:effectLst>
              <a:outerShdw blurRad="12700" dist="38100" dir="2700000" algn="ctr" rotWithShape="0">
                <a:srgbClr val="808080">
                  <a:alpha val="39998"/>
                </a:srgbClr>
              </a:outerShdw>
            </a:effectLst>
            <a:extLst/>
          </p:spPr>
          <p:txBody>
            <a:bodyPr lIns="0" tIns="0" rIns="0" bIns="0"/>
            <a:lstStyle/>
            <a:p>
              <a:pPr>
                <a:defRPr/>
              </a:pPr>
              <a:endParaRPr lang="en-US">
                <a:ea typeface="MS PGothic" pitchFamily="34" charset="-128"/>
              </a:endParaRPr>
            </a:p>
          </p:txBody>
        </p:sp>
        <p:sp>
          <p:nvSpPr>
            <p:cNvPr id="9233" name="AutoShape 4"/>
            <p:cNvSpPr>
              <a:spLocks/>
            </p:cNvSpPr>
            <p:nvPr/>
          </p:nvSpPr>
          <p:spPr bwMode="auto">
            <a:xfrm>
              <a:off x="-1" y="-1"/>
              <a:ext cx="7464426" cy="480283"/>
            </a:xfrm>
            <a:custGeom>
              <a:avLst/>
              <a:gdLst>
                <a:gd name="T0" fmla="*/ 3732213 w 21600"/>
                <a:gd name="T1" fmla="*/ 240142 h 21600"/>
                <a:gd name="T2" fmla="*/ 3732213 w 21600"/>
                <a:gd name="T3" fmla="*/ 240142 h 21600"/>
                <a:gd name="T4" fmla="*/ 3732213 w 21600"/>
                <a:gd name="T5" fmla="*/ 240142 h 21600"/>
                <a:gd name="T6" fmla="*/ 3732213 w 21600"/>
                <a:gd name="T7" fmla="*/ 24014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8" tIns="45718" rIns="45718" bIns="45718"/>
            <a:lstStyle/>
            <a:p>
              <a:pPr>
                <a:lnSpc>
                  <a:spcPct val="90000"/>
                </a:lnSpc>
              </a:pPr>
              <a:r>
                <a:rPr lang="en-US" sz="1500" baseline="0">
                  <a:latin typeface="Arial" pitchFamily="34" charset="0"/>
                  <a:cs typeface="Arial" pitchFamily="34" charset="0"/>
                  <a:sym typeface="Arial" pitchFamily="34" charset="0"/>
                </a:rPr>
                <a:t>1. Enhance understanding of business contributions to peace</a:t>
              </a:r>
              <a:endParaRPr lang="en-US" sz="1500" baseline="0"/>
            </a:p>
          </p:txBody>
        </p:sp>
      </p:grpSp>
      <p:grpSp>
        <p:nvGrpSpPr>
          <p:cNvPr id="9220" name="Group 5"/>
          <p:cNvGrpSpPr>
            <a:grpSpLocks/>
          </p:cNvGrpSpPr>
          <p:nvPr/>
        </p:nvGrpSpPr>
        <p:grpSpPr bwMode="auto">
          <a:xfrm>
            <a:off x="860425" y="1639888"/>
            <a:ext cx="7445375" cy="644525"/>
            <a:chOff x="0" y="0"/>
            <a:chExt cx="7445375" cy="646083"/>
          </a:xfrm>
        </p:grpSpPr>
        <p:sp>
          <p:nvSpPr>
            <p:cNvPr id="4" name="AutoShape 6"/>
            <p:cNvSpPr>
              <a:spLocks/>
            </p:cNvSpPr>
            <p:nvPr/>
          </p:nvSpPr>
          <p:spPr bwMode="auto">
            <a:xfrm>
              <a:off x="0" y="0"/>
              <a:ext cx="7445375" cy="646083"/>
            </a:xfrm>
            <a:custGeom>
              <a:avLst/>
              <a:gdLst>
                <a:gd name="T0" fmla="*/ 3722687 w 21600"/>
                <a:gd name="T1" fmla="*/ 323042 h 21600"/>
                <a:gd name="T2" fmla="*/ 3722687 w 21600"/>
                <a:gd name="T3" fmla="*/ 323042 h 21600"/>
                <a:gd name="T4" fmla="*/ 3722687 w 21600"/>
                <a:gd name="T5" fmla="*/ 323042 h 21600"/>
                <a:gd name="T6" fmla="*/ 3722687 w 21600"/>
                <a:gd name="T7" fmla="*/ 32304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7030A0"/>
            </a:solidFill>
            <a:ln>
              <a:noFill/>
            </a:ln>
            <a:effectLst>
              <a:outerShdw blurRad="12700" dist="38100" dir="2700000" algn="ctr" rotWithShape="0">
                <a:srgbClr val="808080">
                  <a:alpha val="39998"/>
                </a:srgbClr>
              </a:outerShdw>
            </a:effectLst>
            <a:extLst/>
          </p:spPr>
          <p:txBody>
            <a:bodyPr lIns="0" tIns="0" rIns="0" bIns="0"/>
            <a:lstStyle/>
            <a:p>
              <a:pPr>
                <a:defRPr/>
              </a:pPr>
              <a:endParaRPr lang="en-US">
                <a:ea typeface="MS PGothic" pitchFamily="34" charset="-128"/>
              </a:endParaRPr>
            </a:p>
          </p:txBody>
        </p:sp>
        <p:sp>
          <p:nvSpPr>
            <p:cNvPr id="9231" name="AutoShape 7"/>
            <p:cNvSpPr>
              <a:spLocks/>
            </p:cNvSpPr>
            <p:nvPr/>
          </p:nvSpPr>
          <p:spPr bwMode="auto">
            <a:xfrm>
              <a:off x="0" y="0"/>
              <a:ext cx="7445375" cy="350094"/>
            </a:xfrm>
            <a:custGeom>
              <a:avLst/>
              <a:gdLst>
                <a:gd name="T0" fmla="*/ 3722688 w 21600"/>
                <a:gd name="T1" fmla="*/ 175047 h 21600"/>
                <a:gd name="T2" fmla="*/ 3722688 w 21600"/>
                <a:gd name="T3" fmla="*/ 175047 h 21600"/>
                <a:gd name="T4" fmla="*/ 3722688 w 21600"/>
                <a:gd name="T5" fmla="*/ 175047 h 21600"/>
                <a:gd name="T6" fmla="*/ 3722688 w 21600"/>
                <a:gd name="T7" fmla="*/ 1750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pPr algn="ctr"/>
              <a:r>
                <a:rPr lang="en-US" sz="1800" baseline="0">
                  <a:solidFill>
                    <a:srgbClr val="FFFFFF"/>
                  </a:solidFill>
                  <a:latin typeface="Arial Bold" charset="0"/>
                  <a:sym typeface="Arial Bold" charset="0"/>
                </a:rPr>
                <a:t>To mobilize business engagement in support of peace.</a:t>
              </a:r>
              <a:endParaRPr lang="en-US"/>
            </a:p>
          </p:txBody>
        </p:sp>
      </p:grpSp>
      <p:grpSp>
        <p:nvGrpSpPr>
          <p:cNvPr id="9221" name="Group 8"/>
          <p:cNvGrpSpPr>
            <a:grpSpLocks/>
          </p:cNvGrpSpPr>
          <p:nvPr/>
        </p:nvGrpSpPr>
        <p:grpSpPr bwMode="auto">
          <a:xfrm>
            <a:off x="860425" y="3046413"/>
            <a:ext cx="7445375" cy="481012"/>
            <a:chOff x="0" y="0"/>
            <a:chExt cx="7445375" cy="480281"/>
          </a:xfrm>
        </p:grpSpPr>
        <p:sp>
          <p:nvSpPr>
            <p:cNvPr id="16393" name="AutoShape 9"/>
            <p:cNvSpPr>
              <a:spLocks/>
            </p:cNvSpPr>
            <p:nvPr/>
          </p:nvSpPr>
          <p:spPr bwMode="auto">
            <a:xfrm>
              <a:off x="0" y="0"/>
              <a:ext cx="7445375" cy="380421"/>
            </a:xfrm>
            <a:custGeom>
              <a:avLst/>
              <a:gdLst>
                <a:gd name="T0" fmla="*/ 3722687 w 21600"/>
                <a:gd name="T1" fmla="*/ 190211 h 21600"/>
                <a:gd name="T2" fmla="*/ 3722687 w 21600"/>
                <a:gd name="T3" fmla="*/ 190211 h 21600"/>
                <a:gd name="T4" fmla="*/ 3722687 w 21600"/>
                <a:gd name="T5" fmla="*/ 190211 h 21600"/>
                <a:gd name="T6" fmla="*/ 3722687 w 21600"/>
                <a:gd name="T7" fmla="*/ 19021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E4E7E7"/>
            </a:solidFill>
            <a:ln>
              <a:noFill/>
            </a:ln>
            <a:effectLst>
              <a:outerShdw blurRad="12700" dist="38100" dir="2700000" algn="ctr" rotWithShape="0">
                <a:srgbClr val="808080">
                  <a:alpha val="39998"/>
                </a:srgbClr>
              </a:outerShdw>
            </a:effectLst>
            <a:extLst/>
          </p:spPr>
          <p:txBody>
            <a:bodyPr lIns="0" tIns="0" rIns="0" bIns="0"/>
            <a:lstStyle/>
            <a:p>
              <a:pPr>
                <a:defRPr/>
              </a:pPr>
              <a:endParaRPr lang="en-US">
                <a:ea typeface="MS PGothic" pitchFamily="34" charset="-128"/>
              </a:endParaRPr>
            </a:p>
          </p:txBody>
        </p:sp>
        <p:sp>
          <p:nvSpPr>
            <p:cNvPr id="9229" name="AutoShape 10"/>
            <p:cNvSpPr>
              <a:spLocks/>
            </p:cNvSpPr>
            <p:nvPr/>
          </p:nvSpPr>
          <p:spPr bwMode="auto">
            <a:xfrm>
              <a:off x="0" y="0"/>
              <a:ext cx="7445375" cy="480281"/>
            </a:xfrm>
            <a:custGeom>
              <a:avLst/>
              <a:gdLst>
                <a:gd name="T0" fmla="*/ 3722688 w 21600"/>
                <a:gd name="T1" fmla="*/ 240141 h 21600"/>
                <a:gd name="T2" fmla="*/ 3722688 w 21600"/>
                <a:gd name="T3" fmla="*/ 240141 h 21600"/>
                <a:gd name="T4" fmla="*/ 3722688 w 21600"/>
                <a:gd name="T5" fmla="*/ 240141 h 21600"/>
                <a:gd name="T6" fmla="*/ 3722688 w 21600"/>
                <a:gd name="T7" fmla="*/ 24014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8" tIns="45718" rIns="45718" bIns="45718"/>
            <a:lstStyle/>
            <a:p>
              <a:pPr>
                <a:lnSpc>
                  <a:spcPct val="90000"/>
                </a:lnSpc>
              </a:pPr>
              <a:r>
                <a:rPr lang="en-US" sz="1500" baseline="0">
                  <a:latin typeface="Arial" pitchFamily="34" charset="0"/>
                  <a:cs typeface="Arial" pitchFamily="34" charset="0"/>
                  <a:sym typeface="Arial" pitchFamily="34" charset="0"/>
                </a:rPr>
                <a:t>2. Catalyze and facilitate corporate action and partnerships that contribute to peace</a:t>
              </a:r>
              <a:endParaRPr lang="en-US" sz="1500" baseline="0"/>
            </a:p>
          </p:txBody>
        </p:sp>
      </p:grpSp>
      <p:grpSp>
        <p:nvGrpSpPr>
          <p:cNvPr id="9222" name="Group 11"/>
          <p:cNvGrpSpPr>
            <a:grpSpLocks/>
          </p:cNvGrpSpPr>
          <p:nvPr/>
        </p:nvGrpSpPr>
        <p:grpSpPr bwMode="auto">
          <a:xfrm>
            <a:off x="865188" y="3587750"/>
            <a:ext cx="7440612" cy="481013"/>
            <a:chOff x="0" y="0"/>
            <a:chExt cx="7439025" cy="480281"/>
          </a:xfrm>
        </p:grpSpPr>
        <p:sp>
          <p:nvSpPr>
            <p:cNvPr id="16396" name="AutoShape 12"/>
            <p:cNvSpPr>
              <a:spLocks/>
            </p:cNvSpPr>
            <p:nvPr/>
          </p:nvSpPr>
          <p:spPr bwMode="auto">
            <a:xfrm>
              <a:off x="0" y="0"/>
              <a:ext cx="7439025" cy="364569"/>
            </a:xfrm>
            <a:custGeom>
              <a:avLst/>
              <a:gdLst>
                <a:gd name="T0" fmla="*/ 3719513 w 21600"/>
                <a:gd name="T1" fmla="*/ 182284 h 21600"/>
                <a:gd name="T2" fmla="*/ 3719513 w 21600"/>
                <a:gd name="T3" fmla="*/ 182284 h 21600"/>
                <a:gd name="T4" fmla="*/ 3719513 w 21600"/>
                <a:gd name="T5" fmla="*/ 182284 h 21600"/>
                <a:gd name="T6" fmla="*/ 3719513 w 21600"/>
                <a:gd name="T7" fmla="*/ 18228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E4E7E7"/>
            </a:solidFill>
            <a:ln>
              <a:noFill/>
            </a:ln>
            <a:effectLst>
              <a:outerShdw blurRad="12700" dist="38100" dir="2700000" algn="ctr" rotWithShape="0">
                <a:srgbClr val="808080">
                  <a:alpha val="39998"/>
                </a:srgbClr>
              </a:outerShdw>
            </a:effectLst>
            <a:extLst/>
          </p:spPr>
          <p:txBody>
            <a:bodyPr lIns="0" tIns="0" rIns="0" bIns="0"/>
            <a:lstStyle/>
            <a:p>
              <a:pPr>
                <a:defRPr/>
              </a:pPr>
              <a:endParaRPr lang="en-US">
                <a:ea typeface="MS PGothic" pitchFamily="34" charset="-128"/>
              </a:endParaRPr>
            </a:p>
          </p:txBody>
        </p:sp>
        <p:sp>
          <p:nvSpPr>
            <p:cNvPr id="9227" name="AutoShape 13"/>
            <p:cNvSpPr>
              <a:spLocks/>
            </p:cNvSpPr>
            <p:nvPr/>
          </p:nvSpPr>
          <p:spPr bwMode="auto">
            <a:xfrm>
              <a:off x="0" y="0"/>
              <a:ext cx="7439025" cy="480281"/>
            </a:xfrm>
            <a:custGeom>
              <a:avLst/>
              <a:gdLst>
                <a:gd name="T0" fmla="*/ 3719512 w 21600"/>
                <a:gd name="T1" fmla="*/ 240141 h 21600"/>
                <a:gd name="T2" fmla="*/ 3719512 w 21600"/>
                <a:gd name="T3" fmla="*/ 240141 h 21600"/>
                <a:gd name="T4" fmla="*/ 3719512 w 21600"/>
                <a:gd name="T5" fmla="*/ 240141 h 21600"/>
                <a:gd name="T6" fmla="*/ 3719512 w 21600"/>
                <a:gd name="T7" fmla="*/ 24014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8" tIns="45718" rIns="45718" bIns="45718"/>
            <a:lstStyle/>
            <a:p>
              <a:pPr>
                <a:lnSpc>
                  <a:spcPct val="90000"/>
                </a:lnSpc>
              </a:pPr>
              <a:r>
                <a:rPr lang="en-US" sz="1500" baseline="0">
                  <a:latin typeface="Arial" pitchFamily="34" charset="0"/>
                  <a:cs typeface="Arial" pitchFamily="34" charset="0"/>
                  <a:sym typeface="Arial" pitchFamily="34" charset="0"/>
                </a:rPr>
                <a:t>3. Facilitate business participation in multi-stakeholder dialogue for peace</a:t>
              </a:r>
              <a:endParaRPr lang="en-US" sz="1500" baseline="0"/>
            </a:p>
          </p:txBody>
        </p:sp>
      </p:grpSp>
      <p:grpSp>
        <p:nvGrpSpPr>
          <p:cNvPr id="9223" name="Group 14"/>
          <p:cNvGrpSpPr>
            <a:grpSpLocks/>
          </p:cNvGrpSpPr>
          <p:nvPr/>
        </p:nvGrpSpPr>
        <p:grpSpPr bwMode="auto">
          <a:xfrm>
            <a:off x="860425" y="4113213"/>
            <a:ext cx="7445375" cy="481012"/>
            <a:chOff x="0" y="0"/>
            <a:chExt cx="7445375" cy="480281"/>
          </a:xfrm>
        </p:grpSpPr>
        <p:sp>
          <p:nvSpPr>
            <p:cNvPr id="16399" name="AutoShape 15"/>
            <p:cNvSpPr>
              <a:spLocks/>
            </p:cNvSpPr>
            <p:nvPr/>
          </p:nvSpPr>
          <p:spPr bwMode="auto">
            <a:xfrm>
              <a:off x="0" y="0"/>
              <a:ext cx="7445375" cy="364570"/>
            </a:xfrm>
            <a:custGeom>
              <a:avLst/>
              <a:gdLst>
                <a:gd name="T0" fmla="*/ 3722687 w 21600"/>
                <a:gd name="T1" fmla="*/ 182285 h 21600"/>
                <a:gd name="T2" fmla="*/ 3722687 w 21600"/>
                <a:gd name="T3" fmla="*/ 182285 h 21600"/>
                <a:gd name="T4" fmla="*/ 3722687 w 21600"/>
                <a:gd name="T5" fmla="*/ 182285 h 21600"/>
                <a:gd name="T6" fmla="*/ 3722687 w 21600"/>
                <a:gd name="T7" fmla="*/ 1822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solidFill>
              <a:srgbClr val="E4E7E7"/>
            </a:solidFill>
            <a:ln>
              <a:noFill/>
            </a:ln>
            <a:effectLst>
              <a:outerShdw blurRad="12700" dist="38100" dir="2700000" algn="ctr" rotWithShape="0">
                <a:srgbClr val="808080">
                  <a:alpha val="39998"/>
                </a:srgbClr>
              </a:outerShdw>
            </a:effectLst>
            <a:extLst/>
          </p:spPr>
          <p:txBody>
            <a:bodyPr lIns="0" tIns="0" rIns="0" bIns="0"/>
            <a:lstStyle/>
            <a:p>
              <a:pPr>
                <a:defRPr/>
              </a:pPr>
              <a:endParaRPr lang="en-US">
                <a:ea typeface="MS PGothic" pitchFamily="34" charset="-128"/>
              </a:endParaRPr>
            </a:p>
          </p:txBody>
        </p:sp>
        <p:sp>
          <p:nvSpPr>
            <p:cNvPr id="9225" name="AutoShape 16"/>
            <p:cNvSpPr>
              <a:spLocks/>
            </p:cNvSpPr>
            <p:nvPr/>
          </p:nvSpPr>
          <p:spPr bwMode="auto">
            <a:xfrm>
              <a:off x="0" y="0"/>
              <a:ext cx="7445375" cy="480281"/>
            </a:xfrm>
            <a:custGeom>
              <a:avLst/>
              <a:gdLst>
                <a:gd name="T0" fmla="*/ 3722688 w 21600"/>
                <a:gd name="T1" fmla="*/ 240141 h 21600"/>
                <a:gd name="T2" fmla="*/ 3722688 w 21600"/>
                <a:gd name="T3" fmla="*/ 240141 h 21600"/>
                <a:gd name="T4" fmla="*/ 3722688 w 21600"/>
                <a:gd name="T5" fmla="*/ 240141 h 21600"/>
                <a:gd name="T6" fmla="*/ 3722688 w 21600"/>
                <a:gd name="T7" fmla="*/ 24014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8" tIns="45718" rIns="45718" bIns="45718"/>
            <a:lstStyle/>
            <a:p>
              <a:pPr>
                <a:lnSpc>
                  <a:spcPct val="90000"/>
                </a:lnSpc>
              </a:pPr>
              <a:r>
                <a:rPr lang="en-US" sz="1500" baseline="0">
                  <a:latin typeface="Arial" pitchFamily="34" charset="0"/>
                  <a:cs typeface="Arial" pitchFamily="34" charset="0"/>
                  <a:sym typeface="Arial" pitchFamily="34" charset="0"/>
                </a:rPr>
                <a:t>4. Foster transparency and accountability</a:t>
              </a:r>
              <a:endParaRPr lang="en-US" sz="1500" baseline="0"/>
            </a:p>
          </p:txBody>
        </p:sp>
      </p:gr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786384" y="188640"/>
            <a:ext cx="8226425" cy="431800"/>
          </a:xfrm>
          <a:noFill/>
          <a:ln>
            <a:miter lim="800000"/>
            <a:headEnd/>
            <a:tailEnd/>
          </a:ln>
        </p:spPr>
        <p:txBody>
          <a:bodyPr vert="horz" wrap="square" lIns="0" tIns="0" rIns="0" bIns="0" numCol="1" anchor="t" anchorCtr="0" compatLnSpc="1">
            <a:prstTxWarp prst="textNoShape">
              <a:avLst/>
            </a:prstTxWarp>
          </a:bodyPr>
          <a:lstStyle/>
          <a:p>
            <a:pPr algn="r"/>
            <a:r>
              <a:rPr lang="en-US" sz="2400" dirty="0" smtClean="0">
                <a:solidFill>
                  <a:srgbClr val="FFFFFF"/>
                </a:solidFill>
                <a:sym typeface="Arial Bold" charset="0"/>
              </a:rPr>
              <a:t>Global-Level Support &amp; Engagement Model</a:t>
            </a:r>
            <a:endParaRPr lang="en-US" sz="2400" dirty="0" smtClean="0"/>
          </a:p>
        </p:txBody>
      </p:sp>
      <p:sp>
        <p:nvSpPr>
          <p:cNvPr id="10243" name="AutoShape 2"/>
          <p:cNvSpPr>
            <a:spLocks/>
          </p:cNvSpPr>
          <p:nvPr/>
        </p:nvSpPr>
        <p:spPr bwMode="auto">
          <a:xfrm>
            <a:off x="7169150" y="2690813"/>
            <a:ext cx="1504950" cy="533400"/>
          </a:xfrm>
          <a:custGeom>
            <a:avLst/>
            <a:gdLst>
              <a:gd name="T0" fmla="*/ 752475 w 21600"/>
              <a:gd name="T1" fmla="*/ 266700 h 21600"/>
              <a:gd name="T2" fmla="*/ 752475 w 21600"/>
              <a:gd name="T3" fmla="*/ 266700 h 21600"/>
              <a:gd name="T4" fmla="*/ 752475 w 21600"/>
              <a:gd name="T5" fmla="*/ 266700 h 21600"/>
              <a:gd name="T6" fmla="*/ 752475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35559" tIns="35559" rIns="35559" bIns="35559" anchor="ctr"/>
          <a:lstStyle/>
          <a:p>
            <a:pPr algn="ctr" defTabSz="1244600">
              <a:lnSpc>
                <a:spcPct val="90000"/>
              </a:lnSpc>
              <a:spcBef>
                <a:spcPts val="1100"/>
              </a:spcBef>
            </a:pPr>
            <a:r>
              <a:rPr lang="en-US">
                <a:latin typeface="Arial" pitchFamily="34" charset="0"/>
                <a:cs typeface="Arial" pitchFamily="34" charset="0"/>
                <a:sym typeface="Arial" pitchFamily="34" charset="0"/>
              </a:rPr>
              <a:t>Commit </a:t>
            </a:r>
            <a:endParaRPr lang="en-US"/>
          </a:p>
        </p:txBody>
      </p:sp>
      <p:sp>
        <p:nvSpPr>
          <p:cNvPr id="22531" name="AutoShape 3"/>
          <p:cNvSpPr>
            <a:spLocks/>
          </p:cNvSpPr>
          <p:nvPr/>
        </p:nvSpPr>
        <p:spPr bwMode="auto">
          <a:xfrm>
            <a:off x="7408863" y="3606800"/>
            <a:ext cx="842962" cy="1384300"/>
          </a:xfrm>
          <a:custGeom>
            <a:avLst/>
            <a:gdLst>
              <a:gd name="T0" fmla="*/ 421481 w 21600"/>
              <a:gd name="T1" fmla="*/ 692150 h 21600"/>
              <a:gd name="T2" fmla="*/ 421481 w 21600"/>
              <a:gd name="T3" fmla="*/ 692150 h 21600"/>
              <a:gd name="T4" fmla="*/ 421481 w 21600"/>
              <a:gd name="T5" fmla="*/ 692150 h 21600"/>
              <a:gd name="T6" fmla="*/ 421481 w 21600"/>
              <a:gd name="T7" fmla="*/ 6921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360"/>
                </a:moveTo>
                <a:cubicBezTo>
                  <a:pt x="21600" y="7710"/>
                  <a:pt x="16227" y="14677"/>
                  <a:pt x="6941" y="19369"/>
                </a:cubicBezTo>
                <a:lnTo>
                  <a:pt x="9495" y="21599"/>
                </a:lnTo>
                <a:lnTo>
                  <a:pt x="0" y="19214"/>
                </a:lnTo>
                <a:lnTo>
                  <a:pt x="483" y="12448"/>
                </a:lnTo>
                <a:lnTo>
                  <a:pt x="3027" y="15031"/>
                </a:lnTo>
                <a:cubicBezTo>
                  <a:pt x="10069" y="11213"/>
                  <a:pt x="14098" y="5744"/>
                  <a:pt x="14098" y="0"/>
                </a:cubicBezTo>
                <a:lnTo>
                  <a:pt x="21600" y="360"/>
                </a:lnTo>
                <a:close/>
              </a:path>
            </a:pathLst>
          </a:custGeom>
          <a:solidFill>
            <a:srgbClr val="7030A0"/>
          </a:solidFill>
          <a:ln>
            <a:noFill/>
          </a:ln>
          <a:effectLst>
            <a:outerShdw blurRad="38100" dist="23000" dir="5400000" algn="ctr" rotWithShape="0">
              <a:srgbClr val="000000">
                <a:alpha val="34998"/>
              </a:srgbClr>
            </a:outerShdw>
          </a:effectLst>
          <a:extLst/>
        </p:spPr>
        <p:txBody>
          <a:bodyPr lIns="0" tIns="0" rIns="0" bIns="0"/>
          <a:lstStyle/>
          <a:p>
            <a:pPr>
              <a:defRPr/>
            </a:pPr>
            <a:endParaRPr lang="en-US">
              <a:ea typeface="MS PGothic" pitchFamily="34" charset="-128"/>
            </a:endParaRPr>
          </a:p>
        </p:txBody>
      </p:sp>
      <p:sp>
        <p:nvSpPr>
          <p:cNvPr id="10245" name="AutoShape 4"/>
          <p:cNvSpPr>
            <a:spLocks/>
          </p:cNvSpPr>
          <p:nvPr/>
        </p:nvSpPr>
        <p:spPr bwMode="auto">
          <a:xfrm>
            <a:off x="5918200" y="4764088"/>
            <a:ext cx="1503363" cy="533400"/>
          </a:xfrm>
          <a:custGeom>
            <a:avLst/>
            <a:gdLst>
              <a:gd name="T0" fmla="*/ 751682 w 21600"/>
              <a:gd name="T1" fmla="*/ 266700 h 21600"/>
              <a:gd name="T2" fmla="*/ 751682 w 21600"/>
              <a:gd name="T3" fmla="*/ 266700 h 21600"/>
              <a:gd name="T4" fmla="*/ 751682 w 21600"/>
              <a:gd name="T5" fmla="*/ 266700 h 21600"/>
              <a:gd name="T6" fmla="*/ 751682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35559" tIns="35559" rIns="35559" bIns="35559" anchor="ctr"/>
          <a:lstStyle/>
          <a:p>
            <a:pPr algn="ctr" defTabSz="1244600">
              <a:lnSpc>
                <a:spcPct val="90000"/>
              </a:lnSpc>
              <a:spcBef>
                <a:spcPts val="1100"/>
              </a:spcBef>
            </a:pPr>
            <a:r>
              <a:rPr lang="en-US">
                <a:latin typeface="Arial" pitchFamily="34" charset="0"/>
                <a:cs typeface="Arial" pitchFamily="34" charset="0"/>
                <a:sym typeface="Arial" pitchFamily="34" charset="0"/>
              </a:rPr>
              <a:t>Act</a:t>
            </a:r>
            <a:endParaRPr lang="en-US"/>
          </a:p>
        </p:txBody>
      </p:sp>
      <p:sp>
        <p:nvSpPr>
          <p:cNvPr id="22533" name="AutoShape 5"/>
          <p:cNvSpPr>
            <a:spLocks/>
          </p:cNvSpPr>
          <p:nvPr/>
        </p:nvSpPr>
        <p:spPr bwMode="auto">
          <a:xfrm>
            <a:off x="4899025" y="3571875"/>
            <a:ext cx="1090613" cy="1336675"/>
          </a:xfrm>
          <a:custGeom>
            <a:avLst/>
            <a:gdLst>
              <a:gd name="T0" fmla="*/ 545307 w 21600"/>
              <a:gd name="T1" fmla="*/ 668338 h 21600"/>
              <a:gd name="T2" fmla="*/ 545307 w 21600"/>
              <a:gd name="T3" fmla="*/ 668338 h 21600"/>
              <a:gd name="T4" fmla="*/ 545307 w 21600"/>
              <a:gd name="T5" fmla="*/ 668338 h 21600"/>
              <a:gd name="T6" fmla="*/ 545307 w 21600"/>
              <a:gd name="T7" fmla="*/ 6683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613" y="21599"/>
                </a:moveTo>
                <a:cubicBezTo>
                  <a:pt x="10751" y="17748"/>
                  <a:pt x="5350" y="11280"/>
                  <a:pt x="3832" y="3899"/>
                </a:cubicBezTo>
                <a:lnTo>
                  <a:pt x="0" y="3944"/>
                </a:lnTo>
                <a:lnTo>
                  <a:pt x="6304" y="0"/>
                </a:lnTo>
                <a:lnTo>
                  <a:pt x="13542" y="3783"/>
                </a:lnTo>
                <a:lnTo>
                  <a:pt x="9719" y="3828"/>
                </a:lnTo>
                <a:cubicBezTo>
                  <a:pt x="11150" y="9555"/>
                  <a:pt x="15460" y="14529"/>
                  <a:pt x="21599" y="17537"/>
                </a:cubicBezTo>
                <a:lnTo>
                  <a:pt x="18613" y="21599"/>
                </a:lnTo>
                <a:close/>
              </a:path>
            </a:pathLst>
          </a:custGeom>
          <a:solidFill>
            <a:srgbClr val="7030A0"/>
          </a:solidFill>
          <a:ln>
            <a:noFill/>
          </a:ln>
          <a:effectLst>
            <a:outerShdw blurRad="38100" dist="23000" dir="5400000" algn="ctr" rotWithShape="0">
              <a:srgbClr val="000000">
                <a:alpha val="34998"/>
              </a:srgbClr>
            </a:outerShdw>
          </a:effectLst>
          <a:extLst/>
        </p:spPr>
        <p:txBody>
          <a:bodyPr lIns="0" tIns="0" rIns="0" bIns="0"/>
          <a:lstStyle/>
          <a:p>
            <a:pPr>
              <a:defRPr/>
            </a:pPr>
            <a:endParaRPr lang="en-US">
              <a:ea typeface="MS PGothic" pitchFamily="34" charset="-128"/>
            </a:endParaRPr>
          </a:p>
        </p:txBody>
      </p:sp>
      <p:sp>
        <p:nvSpPr>
          <p:cNvPr id="10247" name="AutoShape 6"/>
          <p:cNvSpPr>
            <a:spLocks/>
          </p:cNvSpPr>
          <p:nvPr/>
        </p:nvSpPr>
        <p:spPr bwMode="auto">
          <a:xfrm>
            <a:off x="4638675" y="2690813"/>
            <a:ext cx="1503363" cy="533400"/>
          </a:xfrm>
          <a:custGeom>
            <a:avLst/>
            <a:gdLst>
              <a:gd name="T0" fmla="*/ 751682 w 21600"/>
              <a:gd name="T1" fmla="*/ 266700 h 21600"/>
              <a:gd name="T2" fmla="*/ 751682 w 21600"/>
              <a:gd name="T3" fmla="*/ 266700 h 21600"/>
              <a:gd name="T4" fmla="*/ 751682 w 21600"/>
              <a:gd name="T5" fmla="*/ 266700 h 21600"/>
              <a:gd name="T6" fmla="*/ 751682 w 21600"/>
              <a:gd name="T7" fmla="*/ 2667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35559" tIns="35559" rIns="35559" bIns="35559" anchor="ctr"/>
          <a:lstStyle/>
          <a:p>
            <a:pPr algn="ctr" defTabSz="1244600">
              <a:lnSpc>
                <a:spcPct val="90000"/>
              </a:lnSpc>
              <a:spcBef>
                <a:spcPts val="1100"/>
              </a:spcBef>
            </a:pPr>
            <a:r>
              <a:rPr lang="en-US">
                <a:latin typeface="Arial" pitchFamily="34" charset="0"/>
                <a:cs typeface="Arial" pitchFamily="34" charset="0"/>
                <a:sym typeface="Arial" pitchFamily="34" charset="0"/>
              </a:rPr>
              <a:t>Report</a:t>
            </a:r>
            <a:endParaRPr lang="en-US"/>
          </a:p>
        </p:txBody>
      </p:sp>
      <p:sp>
        <p:nvSpPr>
          <p:cNvPr id="22535" name="AutoShape 7"/>
          <p:cNvSpPr>
            <a:spLocks/>
          </p:cNvSpPr>
          <p:nvPr/>
        </p:nvSpPr>
        <p:spPr bwMode="auto">
          <a:xfrm>
            <a:off x="6097588" y="1978025"/>
            <a:ext cx="1060450" cy="638175"/>
          </a:xfrm>
          <a:custGeom>
            <a:avLst/>
            <a:gdLst>
              <a:gd name="T0" fmla="*/ 530225 w 21600"/>
              <a:gd name="T1" fmla="*/ 319088 h 21600"/>
              <a:gd name="T2" fmla="*/ 530225 w 21600"/>
              <a:gd name="T3" fmla="*/ 319088 h 21600"/>
              <a:gd name="T4" fmla="*/ 530225 w 21600"/>
              <a:gd name="T5" fmla="*/ 319088 h 21600"/>
              <a:gd name="T6" fmla="*/ 530225 w 21600"/>
              <a:gd name="T7" fmla="*/ 319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8378"/>
                </a:moveTo>
                <a:cubicBezTo>
                  <a:pt x="5733" y="4806"/>
                  <a:pt x="11962" y="4020"/>
                  <a:pt x="17956" y="6112"/>
                </a:cubicBezTo>
                <a:lnTo>
                  <a:pt x="19340" y="0"/>
                </a:lnTo>
                <a:lnTo>
                  <a:pt x="21599" y="13006"/>
                </a:lnTo>
                <a:lnTo>
                  <a:pt x="14448" y="21600"/>
                </a:lnTo>
                <a:lnTo>
                  <a:pt x="15829" y="15501"/>
                </a:lnTo>
                <a:cubicBezTo>
                  <a:pt x="11219" y="14168"/>
                  <a:pt x="6477" y="14905"/>
                  <a:pt x="2096" y="17634"/>
                </a:cubicBezTo>
                <a:lnTo>
                  <a:pt x="0" y="8378"/>
                </a:lnTo>
                <a:close/>
              </a:path>
            </a:pathLst>
          </a:custGeom>
          <a:solidFill>
            <a:srgbClr val="7030A0"/>
          </a:solidFill>
          <a:ln>
            <a:noFill/>
          </a:ln>
          <a:effectLst>
            <a:outerShdw blurRad="38100" dist="23000" dir="5400000" algn="ctr" rotWithShape="0">
              <a:srgbClr val="000000">
                <a:alpha val="34998"/>
              </a:srgbClr>
            </a:outerShdw>
          </a:effectLst>
          <a:extLst/>
        </p:spPr>
        <p:txBody>
          <a:bodyPr lIns="0" tIns="0" rIns="0" bIns="0"/>
          <a:lstStyle/>
          <a:p>
            <a:pPr>
              <a:defRPr/>
            </a:pPr>
            <a:endParaRPr lang="en-US">
              <a:ea typeface="MS PGothic" pitchFamily="34" charset="-128"/>
            </a:endParaRPr>
          </a:p>
        </p:txBody>
      </p:sp>
      <p:grpSp>
        <p:nvGrpSpPr>
          <p:cNvPr id="10249" name="Group 8"/>
          <p:cNvGrpSpPr>
            <a:grpSpLocks/>
          </p:cNvGrpSpPr>
          <p:nvPr/>
        </p:nvGrpSpPr>
        <p:grpSpPr bwMode="auto">
          <a:xfrm>
            <a:off x="684213" y="1624013"/>
            <a:ext cx="3508375" cy="312737"/>
            <a:chOff x="-1" y="-1"/>
            <a:chExt cx="3506789" cy="313392"/>
          </a:xfrm>
        </p:grpSpPr>
        <p:sp>
          <p:nvSpPr>
            <p:cNvPr id="22537" name="AutoShape 9"/>
            <p:cNvSpPr>
              <a:spLocks/>
            </p:cNvSpPr>
            <p:nvPr/>
          </p:nvSpPr>
          <p:spPr bwMode="auto">
            <a:xfrm>
              <a:off x="-1" y="-1"/>
              <a:ext cx="3506789" cy="299075"/>
            </a:xfrm>
            <a:custGeom>
              <a:avLst/>
              <a:gdLst>
                <a:gd name="T0" fmla="*/ 1753395 w 21600"/>
                <a:gd name="T1" fmla="*/ 149538 h 21600"/>
                <a:gd name="T2" fmla="*/ 1753395 w 21600"/>
                <a:gd name="T3" fmla="*/ 149538 h 21600"/>
                <a:gd name="T4" fmla="*/ 1753395 w 21600"/>
                <a:gd name="T5" fmla="*/ 149538 h 21600"/>
                <a:gd name="T6" fmla="*/ 1753395 w 21600"/>
                <a:gd name="T7" fmla="*/ 1495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7030A0"/>
            </a:solidFill>
            <a:ln>
              <a:noFill/>
            </a:ln>
            <a:effectLst>
              <a:outerShdw blurRad="12700" dist="38100" dir="2700000" algn="ctr" rotWithShape="0">
                <a:srgbClr val="000000">
                  <a:alpha val="39998"/>
                </a:srgbClr>
              </a:outerShdw>
            </a:effectLst>
            <a:extLst/>
          </p:spPr>
          <p:txBody>
            <a:bodyPr lIns="0" tIns="0" rIns="0" bIns="0"/>
            <a:lstStyle/>
            <a:p>
              <a:pPr>
                <a:defRPr/>
              </a:pPr>
              <a:endParaRPr lang="en-US">
                <a:ea typeface="MS PGothic" pitchFamily="34" charset="-128"/>
              </a:endParaRPr>
            </a:p>
          </p:txBody>
        </p:sp>
        <p:sp>
          <p:nvSpPr>
            <p:cNvPr id="10252" name="AutoShape 10"/>
            <p:cNvSpPr>
              <a:spLocks/>
            </p:cNvSpPr>
            <p:nvPr/>
          </p:nvSpPr>
          <p:spPr bwMode="auto">
            <a:xfrm>
              <a:off x="-1" y="-1"/>
              <a:ext cx="3506789" cy="313392"/>
            </a:xfrm>
            <a:custGeom>
              <a:avLst/>
              <a:gdLst>
                <a:gd name="T0" fmla="*/ 1753395 w 21600"/>
                <a:gd name="T1" fmla="*/ 156696 h 21600"/>
                <a:gd name="T2" fmla="*/ 1753395 w 21600"/>
                <a:gd name="T3" fmla="*/ 156696 h 21600"/>
                <a:gd name="T4" fmla="*/ 1753395 w 21600"/>
                <a:gd name="T5" fmla="*/ 156696 h 21600"/>
                <a:gd name="T6" fmla="*/ 1753395 w 21600"/>
                <a:gd name="T7" fmla="*/ 15669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pPr algn="ctr"/>
              <a:r>
                <a:rPr lang="en-US" sz="1600" baseline="0">
                  <a:solidFill>
                    <a:srgbClr val="FFFFFF"/>
                  </a:solidFill>
                  <a:latin typeface="Arial Bold" charset="0"/>
                  <a:sym typeface="Arial Bold" charset="0"/>
                </a:rPr>
                <a:t>Global-Level Support</a:t>
              </a:r>
              <a:endParaRPr lang="en-US"/>
            </a:p>
          </p:txBody>
        </p:sp>
      </p:grpSp>
      <p:sp>
        <p:nvSpPr>
          <p:cNvPr id="10250" name="AutoShape 11"/>
          <p:cNvSpPr>
            <a:spLocks/>
          </p:cNvSpPr>
          <p:nvPr/>
        </p:nvSpPr>
        <p:spPr bwMode="auto">
          <a:xfrm>
            <a:off x="685800" y="2133600"/>
            <a:ext cx="3506788" cy="4213225"/>
          </a:xfrm>
          <a:custGeom>
            <a:avLst/>
            <a:gdLst>
              <a:gd name="T0" fmla="*/ 1753394 w 21600"/>
              <a:gd name="T1" fmla="*/ 2106613 h 21600"/>
              <a:gd name="T2" fmla="*/ 1753394 w 21600"/>
              <a:gd name="T3" fmla="*/ 2106613 h 21600"/>
              <a:gd name="T4" fmla="*/ 1753394 w 21600"/>
              <a:gd name="T5" fmla="*/ 2106613 h 21600"/>
              <a:gd name="T6" fmla="*/ 1753394 w 21600"/>
              <a:gd name="T7" fmla="*/ 210661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45718" tIns="45718" rIns="45718" bIns="45718"/>
          <a:lstStyle/>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Awareness Raising</a:t>
            </a: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Capacity Building</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Experience Sharing</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ja-JP" altLang="en-US" sz="1400" baseline="0">
                <a:latin typeface="Arial" pitchFamily="34" charset="0"/>
                <a:cs typeface="Arial" pitchFamily="34" charset="0"/>
                <a:sym typeface="Arial" pitchFamily="34" charset="0"/>
              </a:rPr>
              <a:t>“</a:t>
            </a:r>
            <a:r>
              <a:rPr lang="en-US" altLang="ja-JP" sz="1400" baseline="0">
                <a:latin typeface="Arial" pitchFamily="34" charset="0"/>
                <a:cs typeface="Arial" pitchFamily="34" charset="0"/>
                <a:sym typeface="Arial" pitchFamily="34" charset="0"/>
              </a:rPr>
              <a:t>Learning Journey</a:t>
            </a:r>
            <a:r>
              <a:rPr lang="ja-JP" altLang="en-US" sz="1400" baseline="0">
                <a:latin typeface="Arial" pitchFamily="34" charset="0"/>
                <a:cs typeface="Arial" pitchFamily="34" charset="0"/>
                <a:sym typeface="Arial" pitchFamily="34" charset="0"/>
              </a:rPr>
              <a:t>”</a:t>
            </a:r>
            <a:endParaRPr lang="en-US" altLang="ja-JP">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Visibility</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Incentivize Engagements</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Guiding Principles and Resources</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Best Practices</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Enable Transparency</a:t>
            </a:r>
            <a:endParaRPr lang="en-US" altLang="en-US">
              <a:latin typeface="Arial" pitchFamily="34" charset="0"/>
              <a:cs typeface="Arial" pitchFamily="34" charset="0"/>
              <a:sym typeface="Arial" pitchFamily="34" charset="0"/>
            </a:endParaRPr>
          </a:p>
          <a:p>
            <a:pPr marL="111125" indent="-111125">
              <a:lnSpc>
                <a:spcPct val="150000"/>
              </a:lnSpc>
              <a:buClr>
                <a:srgbClr val="7030A0"/>
              </a:buClr>
              <a:buFontTx/>
              <a:buChar char="•"/>
            </a:pPr>
            <a:r>
              <a:rPr lang="en-US" altLang="en-US" sz="1400" baseline="0">
                <a:latin typeface="Arial" pitchFamily="34" charset="0"/>
                <a:cs typeface="Arial" pitchFamily="34" charset="0"/>
                <a:sym typeface="Arial" pitchFamily="34" charset="0"/>
              </a:rPr>
              <a:t>PS engagement in global policy dialogue</a:t>
            </a:r>
          </a:p>
          <a:p>
            <a:pPr marL="111125" indent="-111125">
              <a:lnSpc>
                <a:spcPct val="150000"/>
              </a:lnSpc>
              <a:buClr>
                <a:srgbClr val="7030A0"/>
              </a:buClr>
              <a:buFontTx/>
              <a:buChar char="•"/>
            </a:pPr>
            <a:endParaRPr lang="en-US" altLang="en-US" sz="1400" baseline="0">
              <a:latin typeface="Arial" pitchFamily="34" charset="0"/>
              <a:cs typeface="Arial" pitchFamily="34" charset="0"/>
              <a:sym typeface="Arial" pitchFamily="34" charset="0"/>
            </a:endParaRPr>
          </a:p>
          <a:p>
            <a:pPr marL="111125" indent="-111125">
              <a:lnSpc>
                <a:spcPct val="150000"/>
              </a:lnSpc>
              <a:buClr>
                <a:srgbClr val="7030A0"/>
              </a:buClr>
              <a:buFontTx/>
              <a:buChar char="•"/>
            </a:pPr>
            <a:endParaRPr lang="en-US" altLang="en-US" sz="1400" baseline="0">
              <a:latin typeface="Arial" pitchFamily="34" charset="0"/>
              <a:cs typeface="Arial" pitchFamily="34" charset="0"/>
              <a:sym typeface="Arial" pitchFamily="34" charset="0"/>
            </a:endParaRPr>
          </a:p>
          <a:p>
            <a:pPr marL="111125" indent="-111125">
              <a:lnSpc>
                <a:spcPct val="150000"/>
              </a:lnSpc>
              <a:buClr>
                <a:srgbClr val="7030A0"/>
              </a:buClr>
              <a:buFontTx/>
              <a:buChar char="•"/>
            </a:pPr>
            <a:endParaRPr lang="en-US" altLang="en-US" sz="1400" baseline="0">
              <a:latin typeface="Arial" pitchFamily="34" charset="0"/>
              <a:cs typeface="Arial" pitchFamily="34" charset="0"/>
              <a:sym typeface="Arial" pitchFamily="34" charset="0"/>
            </a:endParaRP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p:cNvSpPr>
          <p:nvPr/>
        </p:nvSpPr>
        <p:spPr bwMode="auto">
          <a:xfrm>
            <a:off x="8242300" y="6591300"/>
            <a:ext cx="647700" cy="214313"/>
          </a:xfrm>
          <a:custGeom>
            <a:avLst/>
            <a:gdLst>
              <a:gd name="T0" fmla="*/ 323850 w 21600"/>
              <a:gd name="T1" fmla="*/ 107156 h 21600"/>
              <a:gd name="T2" fmla="*/ 323850 w 21600"/>
              <a:gd name="T3" fmla="*/ 107156 h 21600"/>
              <a:gd name="T4" fmla="*/ 323850 w 21600"/>
              <a:gd name="T5" fmla="*/ 107156 h 21600"/>
              <a:gd name="T6" fmla="*/ 323850 w 21600"/>
              <a:gd name="T7" fmla="*/ 1071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8" tIns="45718" rIns="45718" bIns="45718"/>
          <a:lstStyle/>
          <a:p>
            <a:pPr algn="r"/>
            <a:r>
              <a:rPr lang="en-US" sz="900" baseline="0">
                <a:latin typeface="Arial" pitchFamily="34" charset="0"/>
                <a:cs typeface="Arial" pitchFamily="34" charset="0"/>
                <a:sym typeface="Arial" pitchFamily="34" charset="0"/>
              </a:rPr>
              <a:t>7</a:t>
            </a:r>
            <a:endParaRPr lang="en-US"/>
          </a:p>
        </p:txBody>
      </p:sp>
      <p:sp>
        <p:nvSpPr>
          <p:cNvPr id="11267" name="AutoShape 3"/>
          <p:cNvSpPr>
            <a:spLocks/>
          </p:cNvSpPr>
          <p:nvPr/>
        </p:nvSpPr>
        <p:spPr bwMode="auto">
          <a:xfrm>
            <a:off x="755576" y="164592"/>
            <a:ext cx="8226425" cy="438150"/>
          </a:xfrm>
          <a:custGeom>
            <a:avLst/>
            <a:gdLst>
              <a:gd name="T0" fmla="*/ 4113213 w 21600"/>
              <a:gd name="T1" fmla="*/ 219075 h 21600"/>
              <a:gd name="T2" fmla="*/ 4113213 w 21600"/>
              <a:gd name="T3" fmla="*/ 219075 h 21600"/>
              <a:gd name="T4" fmla="*/ 4113213 w 21600"/>
              <a:gd name="T5" fmla="*/ 219075 h 21600"/>
              <a:gd name="T6" fmla="*/ 4113213 w 21600"/>
              <a:gd name="T7" fmla="*/ 219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pPr algn="r"/>
            <a:r>
              <a:rPr lang="en-US" altLang="en-US" sz="2400" b="1" baseline="0" dirty="0">
                <a:solidFill>
                  <a:srgbClr val="FFFFFF"/>
                </a:solidFill>
                <a:latin typeface="+mj-lt"/>
                <a:sym typeface="Arial Bold" charset="0"/>
              </a:rPr>
              <a:t>The Role of Local Networks</a:t>
            </a:r>
            <a:endParaRPr lang="en-US" altLang="en-US" b="1" dirty="0">
              <a:latin typeface="+mj-lt"/>
            </a:endParaRPr>
          </a:p>
        </p:txBody>
      </p:sp>
      <p:sp>
        <p:nvSpPr>
          <p:cNvPr id="11268" name="AutoShape 4"/>
          <p:cNvSpPr>
            <a:spLocks/>
          </p:cNvSpPr>
          <p:nvPr/>
        </p:nvSpPr>
        <p:spPr bwMode="auto">
          <a:xfrm>
            <a:off x="268288" y="1268413"/>
            <a:ext cx="8586787" cy="461962"/>
          </a:xfrm>
          <a:custGeom>
            <a:avLst/>
            <a:gdLst>
              <a:gd name="T0" fmla="*/ 4293394 w 21600"/>
              <a:gd name="T1" fmla="*/ 230981 h 21600"/>
              <a:gd name="T2" fmla="*/ 4293394 w 21600"/>
              <a:gd name="T3" fmla="*/ 230981 h 21600"/>
              <a:gd name="T4" fmla="*/ 4293394 w 21600"/>
              <a:gd name="T5" fmla="*/ 230981 h 21600"/>
              <a:gd name="T6" fmla="*/ 4293394 w 21600"/>
              <a:gd name="T7" fmla="*/ 230981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600" baseline="0">
                <a:latin typeface="Arial" pitchFamily="34" charset="0"/>
                <a:cs typeface="Arial" pitchFamily="34" charset="0"/>
                <a:sym typeface="Arial" pitchFamily="34" charset="0"/>
              </a:rPr>
              <a:t>Local Networks work to support companies through the following ways:</a:t>
            </a:r>
            <a:endParaRPr lang="en-US">
              <a:latin typeface="Arial" pitchFamily="34" charset="0"/>
              <a:cs typeface="Arial" pitchFamily="34" charset="0"/>
            </a:endParaRPr>
          </a:p>
        </p:txBody>
      </p:sp>
      <p:grpSp>
        <p:nvGrpSpPr>
          <p:cNvPr id="11269" name="Group 5"/>
          <p:cNvGrpSpPr>
            <a:grpSpLocks/>
          </p:cNvGrpSpPr>
          <p:nvPr/>
        </p:nvGrpSpPr>
        <p:grpSpPr bwMode="auto">
          <a:xfrm>
            <a:off x="1009650" y="1820863"/>
            <a:ext cx="7013575" cy="312737"/>
            <a:chOff x="0" y="-1"/>
            <a:chExt cx="7013575" cy="313392"/>
          </a:xfrm>
        </p:grpSpPr>
        <p:sp>
          <p:nvSpPr>
            <p:cNvPr id="2" name="AutoShape 6"/>
            <p:cNvSpPr>
              <a:spLocks/>
            </p:cNvSpPr>
            <p:nvPr/>
          </p:nvSpPr>
          <p:spPr bwMode="auto">
            <a:xfrm>
              <a:off x="0" y="-1"/>
              <a:ext cx="7013575" cy="299075"/>
            </a:xfrm>
            <a:custGeom>
              <a:avLst/>
              <a:gdLst>
                <a:gd name="T0" fmla="*/ 3506788 w 21600"/>
                <a:gd name="T1" fmla="*/ 149538 h 21600"/>
                <a:gd name="T2" fmla="*/ 3506788 w 21600"/>
                <a:gd name="T3" fmla="*/ 149538 h 21600"/>
                <a:gd name="T4" fmla="*/ 3506788 w 21600"/>
                <a:gd name="T5" fmla="*/ 149538 h 21600"/>
                <a:gd name="T6" fmla="*/ 3506788 w 21600"/>
                <a:gd name="T7" fmla="*/ 1495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7030A0"/>
            </a:solidFill>
            <a:ln>
              <a:noFill/>
            </a:ln>
            <a:effectLst>
              <a:outerShdw blurRad="12700" dist="38100" dir="2700000" algn="ctr" rotWithShape="0">
                <a:srgbClr val="000000">
                  <a:alpha val="39998"/>
                </a:srgbClr>
              </a:outerShdw>
            </a:effectLst>
            <a:extLst/>
          </p:spPr>
          <p:txBody>
            <a:bodyPr lIns="0" tIns="0" rIns="0" bIns="0"/>
            <a:lstStyle/>
            <a:p>
              <a:pPr>
                <a:defRPr/>
              </a:pPr>
              <a:endParaRPr lang="en-US">
                <a:ea typeface="MS PGothic" pitchFamily="34" charset="-128"/>
              </a:endParaRPr>
            </a:p>
          </p:txBody>
        </p:sp>
        <p:sp>
          <p:nvSpPr>
            <p:cNvPr id="11287" name="AutoShape 7"/>
            <p:cNvSpPr>
              <a:spLocks/>
            </p:cNvSpPr>
            <p:nvPr/>
          </p:nvSpPr>
          <p:spPr bwMode="auto">
            <a:xfrm>
              <a:off x="0" y="-1"/>
              <a:ext cx="7013575" cy="313392"/>
            </a:xfrm>
            <a:custGeom>
              <a:avLst/>
              <a:gdLst>
                <a:gd name="T0" fmla="*/ 3506788 w 21600"/>
                <a:gd name="T1" fmla="*/ 156696 h 21600"/>
                <a:gd name="T2" fmla="*/ 3506788 w 21600"/>
                <a:gd name="T3" fmla="*/ 156696 h 21600"/>
                <a:gd name="T4" fmla="*/ 3506788 w 21600"/>
                <a:gd name="T5" fmla="*/ 156696 h 21600"/>
                <a:gd name="T6" fmla="*/ 3506788 w 21600"/>
                <a:gd name="T7" fmla="*/ 15669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pPr algn="ctr"/>
              <a:r>
                <a:rPr lang="en-US" sz="1600" b="1" i="1" baseline="0">
                  <a:solidFill>
                    <a:srgbClr val="FFFFFF"/>
                  </a:solidFill>
                  <a:latin typeface="Arial" pitchFamily="34" charset="0"/>
                  <a:cs typeface="Arial" pitchFamily="34" charset="0"/>
                  <a:sym typeface="Arial" pitchFamily="34" charset="0"/>
                </a:rPr>
                <a:t>Pillars of Engagement</a:t>
              </a:r>
              <a:endParaRPr lang="en-US" b="1"/>
            </a:p>
          </p:txBody>
        </p:sp>
      </p:grpSp>
      <p:grpSp>
        <p:nvGrpSpPr>
          <p:cNvPr id="11270" name="Group 8"/>
          <p:cNvGrpSpPr>
            <a:grpSpLocks/>
          </p:cNvGrpSpPr>
          <p:nvPr/>
        </p:nvGrpSpPr>
        <p:grpSpPr bwMode="auto">
          <a:xfrm>
            <a:off x="250825" y="2157413"/>
            <a:ext cx="2897188" cy="1212850"/>
            <a:chOff x="-1" y="-1"/>
            <a:chExt cx="2819401" cy="1066752"/>
          </a:xfrm>
        </p:grpSpPr>
        <p:sp>
          <p:nvSpPr>
            <p:cNvPr id="4" name="AutoShape 9"/>
            <p:cNvSpPr>
              <a:spLocks/>
            </p:cNvSpPr>
            <p:nvPr/>
          </p:nvSpPr>
          <p:spPr bwMode="auto">
            <a:xfrm>
              <a:off x="-1" y="-1"/>
              <a:ext cx="2819401" cy="1066752"/>
            </a:xfrm>
            <a:custGeom>
              <a:avLst/>
              <a:gdLst>
                <a:gd name="T0" fmla="*/ 1409700 w 21600"/>
                <a:gd name="T1" fmla="*/ 533376 h 21600"/>
                <a:gd name="T2" fmla="*/ 1409700 w 21600"/>
                <a:gd name="T3" fmla="*/ 533376 h 21600"/>
                <a:gd name="T4" fmla="*/ 1409700 w 21600"/>
                <a:gd name="T5" fmla="*/ 533376 h 21600"/>
                <a:gd name="T6" fmla="*/ 1409700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1285" name="AutoShape 10"/>
            <p:cNvSpPr>
              <a:spLocks/>
            </p:cNvSpPr>
            <p:nvPr/>
          </p:nvSpPr>
          <p:spPr bwMode="auto">
            <a:xfrm>
              <a:off x="-1" y="-1"/>
              <a:ext cx="2819401" cy="897803"/>
            </a:xfrm>
            <a:custGeom>
              <a:avLst/>
              <a:gdLst>
                <a:gd name="T0" fmla="*/ 1409701 w 21600"/>
                <a:gd name="T1" fmla="*/ 448902 h 21600"/>
                <a:gd name="T2" fmla="*/ 1409701 w 21600"/>
                <a:gd name="T3" fmla="*/ 448902 h 21600"/>
                <a:gd name="T4" fmla="*/ 1409701 w 21600"/>
                <a:gd name="T5" fmla="*/ 448902 h 21600"/>
                <a:gd name="T6" fmla="*/ 1409701 w 21600"/>
                <a:gd name="T7" fmla="*/ 44890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1. </a:t>
              </a:r>
              <a:r>
                <a:rPr lang="en-US" sz="1400" b="1" i="1" baseline="0">
                  <a:solidFill>
                    <a:srgbClr val="FFFFFF"/>
                  </a:solidFill>
                  <a:latin typeface="Arial" pitchFamily="34" charset="0"/>
                  <a:cs typeface="Arial" pitchFamily="34" charset="0"/>
                  <a:sym typeface="Arial Bold" charset="0"/>
                </a:rPr>
                <a:t>Support</a:t>
              </a:r>
              <a:r>
                <a:rPr lang="en-US" sz="1400" b="1" baseline="0">
                  <a:solidFill>
                    <a:srgbClr val="FFFFFF"/>
                  </a:solidFill>
                  <a:latin typeface="Arial" pitchFamily="34" charset="0"/>
                  <a:cs typeface="Arial" pitchFamily="34" charset="0"/>
                  <a:sym typeface="Arial Bold" charset="0"/>
                </a:rPr>
                <a:t> companies in implementing the Ten Principles when operating in high-risk and conflict-affected areas. </a:t>
              </a:r>
              <a:endParaRPr lang="en-US" b="1">
                <a:latin typeface="Arial" pitchFamily="34" charset="0"/>
                <a:cs typeface="Arial" pitchFamily="34" charset="0"/>
              </a:endParaRPr>
            </a:p>
          </p:txBody>
        </p:sp>
      </p:grpSp>
      <p:grpSp>
        <p:nvGrpSpPr>
          <p:cNvPr id="11271" name="Group 11"/>
          <p:cNvGrpSpPr>
            <a:grpSpLocks/>
          </p:cNvGrpSpPr>
          <p:nvPr/>
        </p:nvGrpSpPr>
        <p:grpSpPr bwMode="auto">
          <a:xfrm>
            <a:off x="3203575" y="2159000"/>
            <a:ext cx="2741613" cy="1211263"/>
            <a:chOff x="0" y="0"/>
            <a:chExt cx="2667000" cy="1066751"/>
          </a:xfrm>
        </p:grpSpPr>
        <p:sp>
          <p:nvSpPr>
            <p:cNvPr id="18444" name="AutoShape 12"/>
            <p:cNvSpPr>
              <a:spLocks/>
            </p:cNvSpPr>
            <p:nvPr/>
          </p:nvSpPr>
          <p:spPr bwMode="auto">
            <a:xfrm>
              <a:off x="0" y="0"/>
              <a:ext cx="2667000" cy="1066751"/>
            </a:xfrm>
            <a:custGeom>
              <a:avLst/>
              <a:gdLst>
                <a:gd name="T0" fmla="*/ 1333500 w 21600"/>
                <a:gd name="T1" fmla="*/ 533376 h 21600"/>
                <a:gd name="T2" fmla="*/ 1333500 w 21600"/>
                <a:gd name="T3" fmla="*/ 533376 h 21600"/>
                <a:gd name="T4" fmla="*/ 1333500 w 21600"/>
                <a:gd name="T5" fmla="*/ 533376 h 21600"/>
                <a:gd name="T6" fmla="*/ 1333500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1283" name="AutoShape 13"/>
            <p:cNvSpPr>
              <a:spLocks/>
            </p:cNvSpPr>
            <p:nvPr/>
          </p:nvSpPr>
          <p:spPr bwMode="auto">
            <a:xfrm>
              <a:off x="0" y="0"/>
              <a:ext cx="2667000" cy="694856"/>
            </a:xfrm>
            <a:custGeom>
              <a:avLst/>
              <a:gdLst>
                <a:gd name="T0" fmla="*/ 1333500 w 21600"/>
                <a:gd name="T1" fmla="*/ 347428 h 21600"/>
                <a:gd name="T2" fmla="*/ 1333500 w 21600"/>
                <a:gd name="T3" fmla="*/ 347428 h 21600"/>
                <a:gd name="T4" fmla="*/ 1333500 w 21600"/>
                <a:gd name="T5" fmla="*/ 347428 h 21600"/>
                <a:gd name="T6" fmla="*/ 1333500 w 21600"/>
                <a:gd name="T7" fmla="*/ 34742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2. Engage in multistakeholder learning and dialogue to advance peace in the workplace, marketplace, and in local communities. </a:t>
              </a:r>
              <a:endParaRPr lang="en-US" b="1">
                <a:latin typeface="Arial" pitchFamily="34" charset="0"/>
                <a:cs typeface="Arial" pitchFamily="34" charset="0"/>
              </a:endParaRPr>
            </a:p>
          </p:txBody>
        </p:sp>
      </p:grpSp>
      <p:grpSp>
        <p:nvGrpSpPr>
          <p:cNvPr id="11272" name="Group 15"/>
          <p:cNvGrpSpPr>
            <a:grpSpLocks/>
          </p:cNvGrpSpPr>
          <p:nvPr/>
        </p:nvGrpSpPr>
        <p:grpSpPr bwMode="auto">
          <a:xfrm>
            <a:off x="6030913" y="2159000"/>
            <a:ext cx="2862262" cy="1211263"/>
            <a:chOff x="-1" y="0"/>
            <a:chExt cx="2860676" cy="1066751"/>
          </a:xfrm>
        </p:grpSpPr>
        <p:sp>
          <p:nvSpPr>
            <p:cNvPr id="18448" name="AutoShape 16"/>
            <p:cNvSpPr>
              <a:spLocks/>
            </p:cNvSpPr>
            <p:nvPr/>
          </p:nvSpPr>
          <p:spPr bwMode="auto">
            <a:xfrm>
              <a:off x="-1" y="0"/>
              <a:ext cx="2860676" cy="1066751"/>
            </a:xfrm>
            <a:custGeom>
              <a:avLst/>
              <a:gdLst>
                <a:gd name="T0" fmla="*/ 1430338 w 21600"/>
                <a:gd name="T1" fmla="*/ 533376 h 21600"/>
                <a:gd name="T2" fmla="*/ 1430338 w 21600"/>
                <a:gd name="T3" fmla="*/ 533376 h 21600"/>
                <a:gd name="T4" fmla="*/ 1430338 w 21600"/>
                <a:gd name="T5" fmla="*/ 533376 h 21600"/>
                <a:gd name="T6" fmla="*/ 1430338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1281" name="AutoShape 17"/>
            <p:cNvSpPr>
              <a:spLocks/>
            </p:cNvSpPr>
            <p:nvPr/>
          </p:nvSpPr>
          <p:spPr bwMode="auto">
            <a:xfrm>
              <a:off x="-1" y="0"/>
              <a:ext cx="2860676" cy="694856"/>
            </a:xfrm>
            <a:custGeom>
              <a:avLst/>
              <a:gdLst>
                <a:gd name="T0" fmla="*/ 1430338 w 21600"/>
                <a:gd name="T1" fmla="*/ 347428 h 21600"/>
                <a:gd name="T2" fmla="*/ 1430338 w 21600"/>
                <a:gd name="T3" fmla="*/ 347428 h 21600"/>
                <a:gd name="T4" fmla="*/ 1430338 w 21600"/>
                <a:gd name="T5" fmla="*/ 347428 h 21600"/>
                <a:gd name="T6" fmla="*/ 1430338 w 21600"/>
                <a:gd name="T7" fmla="*/ 347428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3. Where possible, help identify priority areas to facilitate and broker partnerships to enhance corporate engagement.</a:t>
              </a:r>
              <a:endParaRPr lang="en-US" b="1">
                <a:latin typeface="Arial" pitchFamily="34" charset="0"/>
                <a:cs typeface="Arial" pitchFamily="34" charset="0"/>
              </a:endParaRPr>
            </a:p>
          </p:txBody>
        </p:sp>
      </p:grpSp>
      <p:sp>
        <p:nvSpPr>
          <p:cNvPr id="11273" name="AutoShape 18"/>
          <p:cNvSpPr>
            <a:spLocks/>
          </p:cNvSpPr>
          <p:nvPr/>
        </p:nvSpPr>
        <p:spPr bwMode="auto">
          <a:xfrm>
            <a:off x="2298700" y="3810000"/>
            <a:ext cx="1828800" cy="541338"/>
          </a:xfrm>
          <a:custGeom>
            <a:avLst/>
            <a:gdLst>
              <a:gd name="T0" fmla="*/ 914400 w 21600"/>
              <a:gd name="T1" fmla="*/ 270669 h 21600"/>
              <a:gd name="T2" fmla="*/ 914400 w 21600"/>
              <a:gd name="T3" fmla="*/ 270669 h 21600"/>
              <a:gd name="T4" fmla="*/ 914400 w 21600"/>
              <a:gd name="T5" fmla="*/ 270669 h 21600"/>
              <a:gd name="T6" fmla="*/ 914400 w 21600"/>
              <a:gd name="T7" fmla="*/ 270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pPr algn="ctr"/>
            <a:r>
              <a:rPr lang="en-US" sz="1600" b="1" baseline="0">
                <a:solidFill>
                  <a:srgbClr val="FFFFFF"/>
                </a:solidFill>
                <a:latin typeface="Arial" pitchFamily="34" charset="0"/>
                <a:cs typeface="Arial" pitchFamily="34" charset="0"/>
                <a:sym typeface="Arial Bold" charset="0"/>
              </a:rPr>
              <a:t>Public-Private Dialogues</a:t>
            </a:r>
            <a:endParaRPr lang="en-US" b="1">
              <a:latin typeface="Arial" pitchFamily="34" charset="0"/>
              <a:cs typeface="Arial" pitchFamily="34" charset="0"/>
            </a:endParaRPr>
          </a:p>
        </p:txBody>
      </p:sp>
      <p:grpSp>
        <p:nvGrpSpPr>
          <p:cNvPr id="11274" name="Group 5"/>
          <p:cNvGrpSpPr>
            <a:grpSpLocks/>
          </p:cNvGrpSpPr>
          <p:nvPr/>
        </p:nvGrpSpPr>
        <p:grpSpPr bwMode="auto">
          <a:xfrm>
            <a:off x="1087438" y="3500438"/>
            <a:ext cx="7013575" cy="312737"/>
            <a:chOff x="0" y="-1"/>
            <a:chExt cx="7013575" cy="313392"/>
          </a:xfrm>
        </p:grpSpPr>
        <p:sp>
          <p:nvSpPr>
            <p:cNvPr id="21" name="AutoShape 6"/>
            <p:cNvSpPr>
              <a:spLocks/>
            </p:cNvSpPr>
            <p:nvPr/>
          </p:nvSpPr>
          <p:spPr bwMode="auto">
            <a:xfrm>
              <a:off x="0" y="-1"/>
              <a:ext cx="7013575" cy="299075"/>
            </a:xfrm>
            <a:custGeom>
              <a:avLst/>
              <a:gdLst>
                <a:gd name="T0" fmla="*/ 3506788 w 21600"/>
                <a:gd name="T1" fmla="*/ 149538 h 21600"/>
                <a:gd name="T2" fmla="*/ 3506788 w 21600"/>
                <a:gd name="T3" fmla="*/ 149538 h 21600"/>
                <a:gd name="T4" fmla="*/ 3506788 w 21600"/>
                <a:gd name="T5" fmla="*/ 149538 h 21600"/>
                <a:gd name="T6" fmla="*/ 3506788 w 21600"/>
                <a:gd name="T7" fmla="*/ 1495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7030A0"/>
            </a:solidFill>
            <a:ln>
              <a:noFill/>
            </a:ln>
            <a:effectLst>
              <a:outerShdw blurRad="12700" dist="38100" dir="2700000" algn="ctr" rotWithShape="0">
                <a:srgbClr val="000000">
                  <a:alpha val="39998"/>
                </a:srgbClr>
              </a:outerShdw>
            </a:effectLst>
            <a:extLst/>
          </p:spPr>
          <p:txBody>
            <a:bodyPr lIns="0" tIns="0" rIns="0" bIns="0"/>
            <a:lstStyle/>
            <a:p>
              <a:pPr>
                <a:defRPr/>
              </a:pPr>
              <a:endParaRPr lang="en-US">
                <a:ea typeface="MS PGothic" pitchFamily="34" charset="-128"/>
              </a:endParaRPr>
            </a:p>
          </p:txBody>
        </p:sp>
        <p:sp>
          <p:nvSpPr>
            <p:cNvPr id="11279" name="AutoShape 7"/>
            <p:cNvSpPr>
              <a:spLocks/>
            </p:cNvSpPr>
            <p:nvPr/>
          </p:nvSpPr>
          <p:spPr bwMode="auto">
            <a:xfrm>
              <a:off x="0" y="-1"/>
              <a:ext cx="7013575" cy="313392"/>
            </a:xfrm>
            <a:custGeom>
              <a:avLst/>
              <a:gdLst>
                <a:gd name="T0" fmla="*/ 3506788 w 21600"/>
                <a:gd name="T1" fmla="*/ 156696 h 21600"/>
                <a:gd name="T2" fmla="*/ 3506788 w 21600"/>
                <a:gd name="T3" fmla="*/ 156696 h 21600"/>
                <a:gd name="T4" fmla="*/ 3506788 w 21600"/>
                <a:gd name="T5" fmla="*/ 156696 h 21600"/>
                <a:gd name="T6" fmla="*/ 3506788 w 21600"/>
                <a:gd name="T7" fmla="*/ 15669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pPr algn="ctr"/>
              <a:r>
                <a:rPr lang="en-US" sz="1600" b="1" i="1" baseline="0">
                  <a:solidFill>
                    <a:srgbClr val="FFFFFF"/>
                  </a:solidFill>
                  <a:latin typeface="Arial" pitchFamily="34" charset="0"/>
                  <a:cs typeface="Arial" pitchFamily="34" charset="0"/>
                  <a:sym typeface="Arial" pitchFamily="34" charset="0"/>
                </a:rPr>
                <a:t>Types of Action</a:t>
              </a:r>
              <a:endParaRPr lang="en-US" b="1"/>
            </a:p>
          </p:txBody>
        </p:sp>
      </p:grpSp>
      <p:grpSp>
        <p:nvGrpSpPr>
          <p:cNvPr id="11275" name="Group 8"/>
          <p:cNvGrpSpPr>
            <a:grpSpLocks/>
          </p:cNvGrpSpPr>
          <p:nvPr/>
        </p:nvGrpSpPr>
        <p:grpSpPr bwMode="auto">
          <a:xfrm>
            <a:off x="328613" y="3860800"/>
            <a:ext cx="8564562" cy="2089150"/>
            <a:chOff x="-1" y="-1"/>
            <a:chExt cx="2819401" cy="1066752"/>
          </a:xfrm>
        </p:grpSpPr>
        <p:sp>
          <p:nvSpPr>
            <p:cNvPr id="24" name="AutoShape 9"/>
            <p:cNvSpPr>
              <a:spLocks/>
            </p:cNvSpPr>
            <p:nvPr/>
          </p:nvSpPr>
          <p:spPr bwMode="auto">
            <a:xfrm>
              <a:off x="-1" y="-1"/>
              <a:ext cx="2819401" cy="1066752"/>
            </a:xfrm>
            <a:custGeom>
              <a:avLst/>
              <a:gdLst>
                <a:gd name="T0" fmla="*/ 1409700 w 21600"/>
                <a:gd name="T1" fmla="*/ 533376 h 21600"/>
                <a:gd name="T2" fmla="*/ 1409700 w 21600"/>
                <a:gd name="T3" fmla="*/ 533376 h 21600"/>
                <a:gd name="T4" fmla="*/ 1409700 w 21600"/>
                <a:gd name="T5" fmla="*/ 533376 h 21600"/>
                <a:gd name="T6" fmla="*/ 1409700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1277" name="AutoShape 10"/>
            <p:cNvSpPr>
              <a:spLocks/>
            </p:cNvSpPr>
            <p:nvPr/>
          </p:nvSpPr>
          <p:spPr bwMode="auto">
            <a:xfrm>
              <a:off x="-1" y="-1"/>
              <a:ext cx="2819401" cy="898147"/>
            </a:xfrm>
            <a:custGeom>
              <a:avLst/>
              <a:gdLst>
                <a:gd name="T0" fmla="*/ 1409701 w 21600"/>
                <a:gd name="T1" fmla="*/ 449074 h 21600"/>
                <a:gd name="T2" fmla="*/ 1409701 w 21600"/>
                <a:gd name="T3" fmla="*/ 449074 h 21600"/>
                <a:gd name="T4" fmla="*/ 1409701 w 21600"/>
                <a:gd name="T5" fmla="*/ 449074 h 21600"/>
                <a:gd name="T6" fmla="*/ 1409701 w 21600"/>
                <a:gd name="T7" fmla="*/ 44907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1. </a:t>
              </a:r>
              <a:r>
                <a:rPr lang="en-US" sz="1400" b="1" i="1" baseline="0">
                  <a:solidFill>
                    <a:srgbClr val="FFFFFF"/>
                  </a:solidFill>
                  <a:latin typeface="Arial" pitchFamily="34" charset="0"/>
                  <a:cs typeface="Arial" pitchFamily="34" charset="0"/>
                  <a:sym typeface="Arial Bold" charset="0"/>
                </a:rPr>
                <a:t>Organizing awareness-raising, campaigns, and outreach events.</a:t>
              </a:r>
            </a:p>
            <a:p>
              <a:r>
                <a:rPr lang="en-US" sz="1400" b="1" i="1" baseline="0">
                  <a:solidFill>
                    <a:srgbClr val="FFFFFF"/>
                  </a:solidFill>
                  <a:latin typeface="Arial" pitchFamily="34" charset="0"/>
                  <a:cs typeface="Arial" pitchFamily="34" charset="0"/>
                  <a:sym typeface="Arial Bold" charset="0"/>
                </a:rPr>
                <a:t>2. Customizing existing tools and resources to local context.</a:t>
              </a:r>
            </a:p>
            <a:p>
              <a:r>
                <a:rPr lang="en-US" sz="1400" b="1" i="1" baseline="0">
                  <a:solidFill>
                    <a:srgbClr val="FFFFFF"/>
                  </a:solidFill>
                  <a:latin typeface="Arial" pitchFamily="34" charset="0"/>
                  <a:cs typeface="Arial" pitchFamily="34" charset="0"/>
                  <a:sym typeface="Arial Bold" charset="0"/>
                </a:rPr>
                <a:t>3. Supporting implementation and disclosure with an emphasis on high-risk or conflict-affected areas.</a:t>
              </a:r>
            </a:p>
            <a:p>
              <a:r>
                <a:rPr lang="en-US" sz="1400" b="1" i="1" baseline="0">
                  <a:solidFill>
                    <a:srgbClr val="FFFFFF"/>
                  </a:solidFill>
                  <a:latin typeface="Arial" pitchFamily="34" charset="0"/>
                  <a:cs typeface="Arial" pitchFamily="34" charset="0"/>
                  <a:sym typeface="Arial Bold" charset="0"/>
                </a:rPr>
                <a:t>4. Supporting projects and collective action contributing to peace with or across sectors and social issue areas.</a:t>
              </a:r>
            </a:p>
            <a:p>
              <a:r>
                <a:rPr lang="en-US" sz="1400" b="1" i="1" baseline="0">
                  <a:solidFill>
                    <a:srgbClr val="FFFFFF"/>
                  </a:solidFill>
                  <a:latin typeface="Arial" pitchFamily="34" charset="0"/>
                  <a:cs typeface="Arial" pitchFamily="34" charset="0"/>
                  <a:sym typeface="Arial Bold" charset="0"/>
                </a:rPr>
                <a:t>5. Convening multi-stakeholder dialogues.</a:t>
              </a:r>
            </a:p>
            <a:p>
              <a:r>
                <a:rPr lang="en-US" sz="1400" b="1" i="1" baseline="0">
                  <a:solidFill>
                    <a:srgbClr val="FFFFFF"/>
                  </a:solidFill>
                  <a:latin typeface="Arial" pitchFamily="34" charset="0"/>
                  <a:cs typeface="Arial" pitchFamily="34" charset="0"/>
                  <a:sym typeface="Arial Bold" charset="0"/>
                </a:rPr>
                <a:t>6. Creating regional, national, or local level recognition or awards schemes.</a:t>
              </a:r>
            </a:p>
            <a:p>
              <a:r>
                <a:rPr lang="en-US" sz="1400" b="1" i="1" baseline="0">
                  <a:solidFill>
                    <a:srgbClr val="FFFFFF"/>
                  </a:solidFill>
                  <a:latin typeface="Arial" pitchFamily="34" charset="0"/>
                  <a:cs typeface="Arial" pitchFamily="34" charset="0"/>
                  <a:sym typeface="Arial Bold" charset="0"/>
                </a:rPr>
                <a:t>7. Assisting other Local Networks in high-risk or conflict-affected areas. </a:t>
              </a:r>
              <a:endParaRPr lang="en-US" b="1">
                <a:latin typeface="Arial" pitchFamily="34" charset="0"/>
                <a:cs typeface="Arial" pitchFamily="34" charset="0"/>
              </a:endParaRPr>
            </a:p>
          </p:txBody>
        </p:sp>
      </p:gr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6"/>
          <p:cNvSpPr>
            <a:spLocks noChangeArrowheads="1"/>
          </p:cNvSpPr>
          <p:nvPr/>
        </p:nvSpPr>
        <p:spPr bwMode="auto">
          <a:xfrm>
            <a:off x="467544" y="116632"/>
            <a:ext cx="8520112" cy="504825"/>
          </a:xfrm>
          <a:prstGeom prst="rect">
            <a:avLst/>
          </a:prstGeom>
          <a:noFill/>
          <a:ln w="9525">
            <a:noFill/>
            <a:miter lim="800000"/>
            <a:headEnd/>
            <a:tailEnd/>
          </a:ln>
        </p:spPr>
        <p:txBody>
          <a:bodyPr anchor="ctr"/>
          <a:lstStyle/>
          <a:p>
            <a:pPr algn="r">
              <a:defRPr/>
            </a:pPr>
            <a:r>
              <a:rPr lang="en-GB" sz="2400" b="1" kern="0" baseline="0" dirty="0">
                <a:solidFill>
                  <a:srgbClr val="FFFFFF"/>
                </a:solidFill>
                <a:latin typeface="+mj-lt"/>
                <a:ea typeface="MS PGothic" pitchFamily="34" charset="-128"/>
              </a:rPr>
              <a:t>Business for Peace: Countries of Focus </a:t>
            </a:r>
          </a:p>
        </p:txBody>
      </p:sp>
      <p:sp>
        <p:nvSpPr>
          <p:cNvPr id="12291" name="TextBox 1"/>
          <p:cNvSpPr txBox="1">
            <a:spLocks noChangeArrowheads="1"/>
          </p:cNvSpPr>
          <p:nvPr/>
        </p:nvSpPr>
        <p:spPr bwMode="auto">
          <a:xfrm>
            <a:off x="468313" y="1474788"/>
            <a:ext cx="8280400" cy="1090612"/>
          </a:xfrm>
          <a:prstGeom prst="rect">
            <a:avLst/>
          </a:prstGeom>
          <a:noFill/>
          <a:ln w="9525">
            <a:solidFill>
              <a:srgbClr val="9C5FDF"/>
            </a:solidFill>
            <a:miter lim="800000"/>
            <a:headEnd/>
            <a:tailEnd/>
          </a:ln>
        </p:spPr>
        <p:txBody>
          <a:bodyPr>
            <a:spAutoFit/>
          </a:bodyPr>
          <a:lstStyle/>
          <a:p>
            <a:pPr eaLnBrk="0">
              <a:spcBef>
                <a:spcPct val="20000"/>
              </a:spcBef>
              <a:buClr>
                <a:srgbClr val="E37823"/>
              </a:buClr>
            </a:pPr>
            <a:r>
              <a:rPr lang="en-US" altLang="en-US" sz="1800" b="1">
                <a:latin typeface="Arial" pitchFamily="34" charset="0"/>
                <a:cs typeface="Arial" pitchFamily="34" charset="0"/>
              </a:rPr>
              <a:t>Currently, 17 UN Global Compact Local Networks and 1 Regional Centre have joined B4P:</a:t>
            </a:r>
          </a:p>
          <a:p>
            <a:pPr eaLnBrk="0">
              <a:spcBef>
                <a:spcPct val="20000"/>
              </a:spcBef>
              <a:buClr>
                <a:srgbClr val="E37823"/>
              </a:buClr>
            </a:pPr>
            <a:r>
              <a:rPr lang="en-US" altLang="en-US" sz="1800">
                <a:latin typeface="Arial" pitchFamily="34" charset="0"/>
                <a:cs typeface="Arial" pitchFamily="34" charset="0"/>
              </a:rPr>
              <a:t>Canada, Colombia, Egypt, Germany, India, Indonesia, Iraq, Israel, Korea (Republic of), Mexico, Nigeria, Pakistan, Sri Lanka, Sudan, Turkey, Uganda, United Kingdom, and the Regional Center for the Support of the Global Compact in Latin America and the Caribbean</a:t>
            </a:r>
            <a:endParaRPr lang="en-US" altLang="en-US" sz="1800" b="1">
              <a:latin typeface="Arial" pitchFamily="34" charset="0"/>
              <a:cs typeface="Arial" pitchFamily="34" charset="0"/>
            </a:endParaRPr>
          </a:p>
          <a:p>
            <a:pPr eaLnBrk="0">
              <a:spcBef>
                <a:spcPct val="20000"/>
              </a:spcBef>
              <a:buClr>
                <a:srgbClr val="E37823"/>
              </a:buClr>
            </a:pPr>
            <a:endParaRPr lang="en-US" altLang="en-US" sz="1800">
              <a:latin typeface="Arial" pitchFamily="34" charset="0"/>
              <a:cs typeface="Arial" pitchFamily="34" charset="0"/>
            </a:endParaRPr>
          </a:p>
        </p:txBody>
      </p:sp>
      <p:pic>
        <p:nvPicPr>
          <p:cNvPr id="12292" name="Picture 1"/>
          <p:cNvPicPr>
            <a:picLocks noChangeAspect="1"/>
          </p:cNvPicPr>
          <p:nvPr/>
        </p:nvPicPr>
        <p:blipFill>
          <a:blip r:embed="rId3"/>
          <a:srcRect/>
          <a:stretch>
            <a:fillRect/>
          </a:stretch>
        </p:blipFill>
        <p:spPr bwMode="auto">
          <a:xfrm>
            <a:off x="1647825" y="2708275"/>
            <a:ext cx="5872163" cy="310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p:cNvSpPr>
          <p:nvPr/>
        </p:nvSpPr>
        <p:spPr bwMode="auto">
          <a:xfrm>
            <a:off x="8242300" y="6591300"/>
            <a:ext cx="647700" cy="214313"/>
          </a:xfrm>
          <a:custGeom>
            <a:avLst/>
            <a:gdLst>
              <a:gd name="T0" fmla="*/ 323850 w 21600"/>
              <a:gd name="T1" fmla="*/ 107156 h 21600"/>
              <a:gd name="T2" fmla="*/ 323850 w 21600"/>
              <a:gd name="T3" fmla="*/ 107156 h 21600"/>
              <a:gd name="T4" fmla="*/ 323850 w 21600"/>
              <a:gd name="T5" fmla="*/ 107156 h 21600"/>
              <a:gd name="T6" fmla="*/ 323850 w 21600"/>
              <a:gd name="T7" fmla="*/ 1071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noFill/>
            <a:miter lim="800000"/>
            <a:headEnd/>
            <a:tailEnd/>
          </a:ln>
        </p:spPr>
        <p:txBody>
          <a:bodyPr lIns="45718" tIns="45718" rIns="45718" bIns="45718"/>
          <a:lstStyle/>
          <a:p>
            <a:pPr algn="r"/>
            <a:r>
              <a:rPr lang="en-US" sz="900" baseline="0">
                <a:latin typeface="Arial" pitchFamily="34" charset="0"/>
                <a:cs typeface="Arial" pitchFamily="34" charset="0"/>
                <a:sym typeface="Arial" pitchFamily="34" charset="0"/>
              </a:rPr>
              <a:t>7</a:t>
            </a:r>
            <a:endParaRPr lang="en-US"/>
          </a:p>
        </p:txBody>
      </p:sp>
      <p:sp>
        <p:nvSpPr>
          <p:cNvPr id="13315" name="AutoShape 3"/>
          <p:cNvSpPr>
            <a:spLocks/>
          </p:cNvSpPr>
          <p:nvPr/>
        </p:nvSpPr>
        <p:spPr bwMode="auto">
          <a:xfrm>
            <a:off x="755576" y="164592"/>
            <a:ext cx="8226425" cy="438150"/>
          </a:xfrm>
          <a:custGeom>
            <a:avLst/>
            <a:gdLst>
              <a:gd name="T0" fmla="*/ 4113213 w 21600"/>
              <a:gd name="T1" fmla="*/ 219075 h 21600"/>
              <a:gd name="T2" fmla="*/ 4113213 w 21600"/>
              <a:gd name="T3" fmla="*/ 219075 h 21600"/>
              <a:gd name="T4" fmla="*/ 4113213 w 21600"/>
              <a:gd name="T5" fmla="*/ 219075 h 21600"/>
              <a:gd name="T6" fmla="*/ 4113213 w 21600"/>
              <a:gd name="T7" fmla="*/ 219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pPr algn="r"/>
            <a:r>
              <a:rPr lang="en-US" altLang="en-US" sz="2400" b="1" baseline="0" dirty="0">
                <a:solidFill>
                  <a:srgbClr val="FFFFFF"/>
                </a:solidFill>
                <a:latin typeface="+mj-lt"/>
                <a:sym typeface="Arial Bold" charset="0"/>
              </a:rPr>
              <a:t>How Companies Engage</a:t>
            </a:r>
            <a:endParaRPr lang="en-US" altLang="en-US" b="1" dirty="0">
              <a:latin typeface="+mj-lt"/>
            </a:endParaRPr>
          </a:p>
        </p:txBody>
      </p:sp>
      <p:sp>
        <p:nvSpPr>
          <p:cNvPr id="13316" name="AutoShape 4"/>
          <p:cNvSpPr>
            <a:spLocks/>
          </p:cNvSpPr>
          <p:nvPr/>
        </p:nvSpPr>
        <p:spPr bwMode="auto">
          <a:xfrm>
            <a:off x="268288" y="1598613"/>
            <a:ext cx="8586787" cy="541337"/>
          </a:xfrm>
          <a:custGeom>
            <a:avLst/>
            <a:gdLst>
              <a:gd name="T0" fmla="*/ 4293394 w 21600"/>
              <a:gd name="T1" fmla="*/ 270669 h 21600"/>
              <a:gd name="T2" fmla="*/ 4293394 w 21600"/>
              <a:gd name="T3" fmla="*/ 270669 h 21600"/>
              <a:gd name="T4" fmla="*/ 4293394 w 21600"/>
              <a:gd name="T5" fmla="*/ 270669 h 21600"/>
              <a:gd name="T6" fmla="*/ 4293394 w 21600"/>
              <a:gd name="T7" fmla="*/ 270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600" baseline="0">
                <a:latin typeface="Arial" pitchFamily="34" charset="0"/>
                <a:cs typeface="Arial" pitchFamily="34" charset="0"/>
                <a:sym typeface="Arial" pitchFamily="34" charset="0"/>
              </a:rPr>
              <a:t>Companies (senior-level executives) and Global Compact Local Networks can join B4P by signing the Statement of Support. </a:t>
            </a:r>
            <a:r>
              <a:rPr lang="en-US" sz="1600" b="1" baseline="0">
                <a:latin typeface="Arial" pitchFamily="34" charset="0"/>
                <a:cs typeface="Arial" pitchFamily="34" charset="0"/>
                <a:sym typeface="Arial Bold" charset="0"/>
              </a:rPr>
              <a:t>Companies</a:t>
            </a:r>
            <a:r>
              <a:rPr lang="en-US" sz="1600" baseline="0">
                <a:latin typeface="Arial" pitchFamily="34" charset="0"/>
                <a:cs typeface="Arial" pitchFamily="34" charset="0"/>
                <a:sym typeface="Arial" pitchFamily="34" charset="0"/>
              </a:rPr>
              <a:t> agree to take action by:</a:t>
            </a:r>
            <a:endParaRPr lang="en-US">
              <a:latin typeface="Arial" pitchFamily="34" charset="0"/>
              <a:cs typeface="Arial" pitchFamily="34" charset="0"/>
            </a:endParaRPr>
          </a:p>
        </p:txBody>
      </p:sp>
      <p:grpSp>
        <p:nvGrpSpPr>
          <p:cNvPr id="13317" name="Group 5"/>
          <p:cNvGrpSpPr>
            <a:grpSpLocks/>
          </p:cNvGrpSpPr>
          <p:nvPr/>
        </p:nvGrpSpPr>
        <p:grpSpPr bwMode="auto">
          <a:xfrm>
            <a:off x="1009650" y="2271713"/>
            <a:ext cx="7013575" cy="312737"/>
            <a:chOff x="0" y="-1"/>
            <a:chExt cx="7013575" cy="313392"/>
          </a:xfrm>
        </p:grpSpPr>
        <p:sp>
          <p:nvSpPr>
            <p:cNvPr id="2" name="AutoShape 6"/>
            <p:cNvSpPr>
              <a:spLocks/>
            </p:cNvSpPr>
            <p:nvPr/>
          </p:nvSpPr>
          <p:spPr bwMode="auto">
            <a:xfrm>
              <a:off x="0" y="-1"/>
              <a:ext cx="7013575" cy="299075"/>
            </a:xfrm>
            <a:custGeom>
              <a:avLst/>
              <a:gdLst>
                <a:gd name="T0" fmla="*/ 3506788 w 21600"/>
                <a:gd name="T1" fmla="*/ 149538 h 21600"/>
                <a:gd name="T2" fmla="*/ 3506788 w 21600"/>
                <a:gd name="T3" fmla="*/ 149538 h 21600"/>
                <a:gd name="T4" fmla="*/ 3506788 w 21600"/>
                <a:gd name="T5" fmla="*/ 149538 h 21600"/>
                <a:gd name="T6" fmla="*/ 3506788 w 21600"/>
                <a:gd name="T7" fmla="*/ 1495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7030A0"/>
            </a:solidFill>
            <a:ln>
              <a:noFill/>
            </a:ln>
            <a:effectLst>
              <a:outerShdw blurRad="12700" dist="38100" dir="2700000" algn="ctr" rotWithShape="0">
                <a:srgbClr val="000000">
                  <a:alpha val="39998"/>
                </a:srgbClr>
              </a:outerShdw>
            </a:effectLst>
            <a:extLst/>
          </p:spPr>
          <p:txBody>
            <a:bodyPr lIns="0" tIns="0" rIns="0" bIns="0"/>
            <a:lstStyle/>
            <a:p>
              <a:pPr>
                <a:defRPr/>
              </a:pPr>
              <a:endParaRPr lang="en-US">
                <a:ea typeface="MS PGothic" pitchFamily="34" charset="-128"/>
              </a:endParaRPr>
            </a:p>
          </p:txBody>
        </p:sp>
        <p:sp>
          <p:nvSpPr>
            <p:cNvPr id="13330" name="AutoShape 7"/>
            <p:cNvSpPr>
              <a:spLocks/>
            </p:cNvSpPr>
            <p:nvPr/>
          </p:nvSpPr>
          <p:spPr bwMode="auto">
            <a:xfrm>
              <a:off x="0" y="-1"/>
              <a:ext cx="7013575" cy="313392"/>
            </a:xfrm>
            <a:custGeom>
              <a:avLst/>
              <a:gdLst>
                <a:gd name="T0" fmla="*/ 3506788 w 21600"/>
                <a:gd name="T1" fmla="*/ 156696 h 21600"/>
                <a:gd name="T2" fmla="*/ 3506788 w 21600"/>
                <a:gd name="T3" fmla="*/ 156696 h 21600"/>
                <a:gd name="T4" fmla="*/ 3506788 w 21600"/>
                <a:gd name="T5" fmla="*/ 156696 h 21600"/>
                <a:gd name="T6" fmla="*/ 3506788 w 21600"/>
                <a:gd name="T7" fmla="*/ 15669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pPr algn="ctr"/>
              <a:r>
                <a:rPr lang="en-US" sz="1600" b="1" i="1" baseline="0">
                  <a:solidFill>
                    <a:srgbClr val="FFFFFF"/>
                  </a:solidFill>
                  <a:latin typeface="Arial" pitchFamily="34" charset="0"/>
                  <a:cs typeface="Arial" pitchFamily="34" charset="0"/>
                  <a:sym typeface="Arial" pitchFamily="34" charset="0"/>
                </a:rPr>
                <a:t>Pillars of Engagement</a:t>
              </a:r>
              <a:endParaRPr lang="en-US" b="1"/>
            </a:p>
          </p:txBody>
        </p:sp>
      </p:grpSp>
      <p:grpSp>
        <p:nvGrpSpPr>
          <p:cNvPr id="13318" name="Group 8"/>
          <p:cNvGrpSpPr>
            <a:grpSpLocks/>
          </p:cNvGrpSpPr>
          <p:nvPr/>
        </p:nvGrpSpPr>
        <p:grpSpPr bwMode="auto">
          <a:xfrm>
            <a:off x="392113" y="2597150"/>
            <a:ext cx="2820987" cy="1066800"/>
            <a:chOff x="-1" y="-1"/>
            <a:chExt cx="2819401" cy="1066752"/>
          </a:xfrm>
        </p:grpSpPr>
        <p:sp>
          <p:nvSpPr>
            <p:cNvPr id="4" name="AutoShape 9"/>
            <p:cNvSpPr>
              <a:spLocks/>
            </p:cNvSpPr>
            <p:nvPr/>
          </p:nvSpPr>
          <p:spPr bwMode="auto">
            <a:xfrm>
              <a:off x="-1" y="-1"/>
              <a:ext cx="2819401" cy="1066752"/>
            </a:xfrm>
            <a:custGeom>
              <a:avLst/>
              <a:gdLst>
                <a:gd name="T0" fmla="*/ 1409700 w 21600"/>
                <a:gd name="T1" fmla="*/ 533376 h 21600"/>
                <a:gd name="T2" fmla="*/ 1409700 w 21600"/>
                <a:gd name="T3" fmla="*/ 533376 h 21600"/>
                <a:gd name="T4" fmla="*/ 1409700 w 21600"/>
                <a:gd name="T5" fmla="*/ 533376 h 21600"/>
                <a:gd name="T6" fmla="*/ 1409700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3328" name="AutoShape 10"/>
            <p:cNvSpPr>
              <a:spLocks/>
            </p:cNvSpPr>
            <p:nvPr/>
          </p:nvSpPr>
          <p:spPr bwMode="auto">
            <a:xfrm>
              <a:off x="-1" y="-1"/>
              <a:ext cx="2819401" cy="898485"/>
            </a:xfrm>
            <a:custGeom>
              <a:avLst/>
              <a:gdLst>
                <a:gd name="T0" fmla="*/ 1409701 w 21600"/>
                <a:gd name="T1" fmla="*/ 449243 h 21600"/>
                <a:gd name="T2" fmla="*/ 1409701 w 21600"/>
                <a:gd name="T3" fmla="*/ 449243 h 21600"/>
                <a:gd name="T4" fmla="*/ 1409701 w 21600"/>
                <a:gd name="T5" fmla="*/ 449243 h 21600"/>
                <a:gd name="T6" fmla="*/ 1409701 w 21600"/>
                <a:gd name="T7" fmla="*/ 44924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1. Paying heightened attention to implementing the UN Global Compact  10 principles in high-risk/conflict-affected areas</a:t>
              </a:r>
              <a:endParaRPr lang="en-US" b="1">
                <a:latin typeface="Arial" pitchFamily="34" charset="0"/>
                <a:cs typeface="Arial" pitchFamily="34" charset="0"/>
              </a:endParaRPr>
            </a:p>
          </p:txBody>
        </p:sp>
      </p:grpSp>
      <p:grpSp>
        <p:nvGrpSpPr>
          <p:cNvPr id="13319" name="Group 11"/>
          <p:cNvGrpSpPr>
            <a:grpSpLocks/>
          </p:cNvGrpSpPr>
          <p:nvPr/>
        </p:nvGrpSpPr>
        <p:grpSpPr bwMode="auto">
          <a:xfrm>
            <a:off x="3289300" y="2598738"/>
            <a:ext cx="2667000" cy="1065212"/>
            <a:chOff x="0" y="0"/>
            <a:chExt cx="2667000" cy="1066751"/>
          </a:xfrm>
        </p:grpSpPr>
        <p:sp>
          <p:nvSpPr>
            <p:cNvPr id="18444" name="AutoShape 12"/>
            <p:cNvSpPr>
              <a:spLocks/>
            </p:cNvSpPr>
            <p:nvPr/>
          </p:nvSpPr>
          <p:spPr bwMode="auto">
            <a:xfrm>
              <a:off x="0" y="0"/>
              <a:ext cx="2667000" cy="1066751"/>
            </a:xfrm>
            <a:custGeom>
              <a:avLst/>
              <a:gdLst>
                <a:gd name="T0" fmla="*/ 1333500 w 21600"/>
                <a:gd name="T1" fmla="*/ 533376 h 21600"/>
                <a:gd name="T2" fmla="*/ 1333500 w 21600"/>
                <a:gd name="T3" fmla="*/ 533376 h 21600"/>
                <a:gd name="T4" fmla="*/ 1333500 w 21600"/>
                <a:gd name="T5" fmla="*/ 533376 h 21600"/>
                <a:gd name="T6" fmla="*/ 1333500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599"/>
                  </a:lnTo>
                  <a:lnTo>
                    <a:pt x="0" y="21599"/>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3326" name="AutoShape 13"/>
            <p:cNvSpPr>
              <a:spLocks/>
            </p:cNvSpPr>
            <p:nvPr/>
          </p:nvSpPr>
          <p:spPr bwMode="auto">
            <a:xfrm>
              <a:off x="0" y="0"/>
              <a:ext cx="2667000" cy="694739"/>
            </a:xfrm>
            <a:custGeom>
              <a:avLst/>
              <a:gdLst>
                <a:gd name="T0" fmla="*/ 1333500 w 21600"/>
                <a:gd name="T1" fmla="*/ 347370 h 21600"/>
                <a:gd name="T2" fmla="*/ 1333500 w 21600"/>
                <a:gd name="T3" fmla="*/ 347370 h 21600"/>
                <a:gd name="T4" fmla="*/ 1333500 w 21600"/>
                <a:gd name="T5" fmla="*/ 347370 h 21600"/>
                <a:gd name="T6" fmla="*/ 1333500 w 21600"/>
                <a:gd name="T7" fmla="*/ 3473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2. Take action and engage in partnerships to advance peace and development</a:t>
              </a:r>
              <a:endParaRPr lang="en-US" b="1">
                <a:latin typeface="Arial" pitchFamily="34" charset="0"/>
                <a:cs typeface="Arial" pitchFamily="34" charset="0"/>
              </a:endParaRPr>
            </a:p>
          </p:txBody>
        </p:sp>
      </p:grpSp>
      <p:sp>
        <p:nvSpPr>
          <p:cNvPr id="18446" name="AutoShape 14"/>
          <p:cNvSpPr>
            <a:spLocks/>
          </p:cNvSpPr>
          <p:nvPr/>
        </p:nvSpPr>
        <p:spPr bwMode="auto">
          <a:xfrm rot="10800000">
            <a:off x="1511300" y="3665538"/>
            <a:ext cx="3400425" cy="1047750"/>
          </a:xfrm>
          <a:prstGeom prst="triangle">
            <a:avLst>
              <a:gd name="adj" fmla="val 50000"/>
            </a:avLst>
          </a:prstGeom>
          <a:solidFill>
            <a:srgbClr val="72BFC5"/>
          </a:solidFill>
          <a:ln>
            <a:noFill/>
          </a:ln>
          <a:effectLst>
            <a:outerShdw blurRad="12700" dist="38100" dir="2700000" algn="ctr" rotWithShape="0">
              <a:srgbClr val="808080">
                <a:alpha val="39998"/>
              </a:srgbClr>
            </a:outerShdw>
          </a:effectLst>
          <a:extLst/>
        </p:spPr>
        <p:txBody>
          <a:bodyPr lIns="0" tIns="0" rIns="0" bIns="0"/>
          <a:lstStyle/>
          <a:p>
            <a:endParaRPr lang="en-US">
              <a:latin typeface="Arial" pitchFamily="34" charset="0"/>
              <a:cs typeface="Arial" pitchFamily="34" charset="0"/>
              <a:sym typeface="Arial" pitchFamily="34" charset="0"/>
            </a:endParaRPr>
          </a:p>
        </p:txBody>
      </p:sp>
      <p:grpSp>
        <p:nvGrpSpPr>
          <p:cNvPr id="13321" name="Group 15"/>
          <p:cNvGrpSpPr>
            <a:grpSpLocks/>
          </p:cNvGrpSpPr>
          <p:nvPr/>
        </p:nvGrpSpPr>
        <p:grpSpPr bwMode="auto">
          <a:xfrm>
            <a:off x="6030913" y="2598738"/>
            <a:ext cx="2862262" cy="1065212"/>
            <a:chOff x="-1" y="0"/>
            <a:chExt cx="2860676" cy="1066751"/>
          </a:xfrm>
        </p:grpSpPr>
        <p:sp>
          <p:nvSpPr>
            <p:cNvPr id="18448" name="AutoShape 16"/>
            <p:cNvSpPr>
              <a:spLocks/>
            </p:cNvSpPr>
            <p:nvPr/>
          </p:nvSpPr>
          <p:spPr bwMode="auto">
            <a:xfrm>
              <a:off x="-1" y="0"/>
              <a:ext cx="2860676" cy="1066751"/>
            </a:xfrm>
            <a:custGeom>
              <a:avLst/>
              <a:gdLst>
                <a:gd name="T0" fmla="*/ 1430338 w 21600"/>
                <a:gd name="T1" fmla="*/ 533376 h 21600"/>
                <a:gd name="T2" fmla="*/ 1430338 w 21600"/>
                <a:gd name="T3" fmla="*/ 533376 h 21600"/>
                <a:gd name="T4" fmla="*/ 1430338 w 21600"/>
                <a:gd name="T5" fmla="*/ 533376 h 21600"/>
                <a:gd name="T6" fmla="*/ 1430338 w 21600"/>
                <a:gd name="T7" fmla="*/ 53337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00546E"/>
            </a:solidFill>
            <a:ln>
              <a:noFill/>
            </a:ln>
            <a:effectLst>
              <a:outerShdw blurRad="12700" dist="35921" dir="2700000" algn="ctr" rotWithShape="0">
                <a:srgbClr val="808080"/>
              </a:outerShdw>
            </a:effectLst>
            <a:extLst/>
          </p:spPr>
          <p:txBody>
            <a:bodyPr lIns="0" tIns="0" rIns="0" bIns="0"/>
            <a:lstStyle/>
            <a:p>
              <a:pPr>
                <a:defRPr/>
              </a:pPr>
              <a:endParaRPr lang="en-US">
                <a:ea typeface="MS PGothic" pitchFamily="34" charset="-128"/>
              </a:endParaRPr>
            </a:p>
          </p:txBody>
        </p:sp>
        <p:sp>
          <p:nvSpPr>
            <p:cNvPr id="13324" name="AutoShape 17"/>
            <p:cNvSpPr>
              <a:spLocks/>
            </p:cNvSpPr>
            <p:nvPr/>
          </p:nvSpPr>
          <p:spPr bwMode="auto">
            <a:xfrm>
              <a:off x="-1" y="0"/>
              <a:ext cx="2860676" cy="694739"/>
            </a:xfrm>
            <a:custGeom>
              <a:avLst/>
              <a:gdLst>
                <a:gd name="T0" fmla="*/ 1430338 w 21600"/>
                <a:gd name="T1" fmla="*/ 347370 h 21600"/>
                <a:gd name="T2" fmla="*/ 1430338 w 21600"/>
                <a:gd name="T3" fmla="*/ 347370 h 21600"/>
                <a:gd name="T4" fmla="*/ 1430338 w 21600"/>
                <a:gd name="T5" fmla="*/ 347370 h 21600"/>
                <a:gd name="T6" fmla="*/ 1430338 w 21600"/>
                <a:gd name="T7" fmla="*/ 34737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r>
                <a:rPr lang="en-US" sz="1400" b="1" baseline="0">
                  <a:solidFill>
                    <a:srgbClr val="FFFFFF"/>
                  </a:solidFill>
                  <a:latin typeface="Arial" pitchFamily="34" charset="0"/>
                  <a:cs typeface="Arial" pitchFamily="34" charset="0"/>
                  <a:sym typeface="Arial Bold" charset="0"/>
                </a:rPr>
                <a:t>3. Annually communicate on progress (in their COP) to make their actions for peace public</a:t>
              </a:r>
              <a:endParaRPr lang="en-US" b="1">
                <a:latin typeface="Arial" pitchFamily="34" charset="0"/>
                <a:cs typeface="Arial" pitchFamily="34" charset="0"/>
              </a:endParaRPr>
            </a:p>
          </p:txBody>
        </p:sp>
      </p:grpSp>
      <p:sp>
        <p:nvSpPr>
          <p:cNvPr id="13322" name="AutoShape 18"/>
          <p:cNvSpPr>
            <a:spLocks/>
          </p:cNvSpPr>
          <p:nvPr/>
        </p:nvSpPr>
        <p:spPr bwMode="auto">
          <a:xfrm>
            <a:off x="2298700" y="3810000"/>
            <a:ext cx="1828800" cy="541338"/>
          </a:xfrm>
          <a:custGeom>
            <a:avLst/>
            <a:gdLst>
              <a:gd name="T0" fmla="*/ 914400 w 21600"/>
              <a:gd name="T1" fmla="*/ 270669 h 21600"/>
              <a:gd name="T2" fmla="*/ 914400 w 21600"/>
              <a:gd name="T3" fmla="*/ 270669 h 21600"/>
              <a:gd name="T4" fmla="*/ 914400 w 21600"/>
              <a:gd name="T5" fmla="*/ 270669 h 21600"/>
              <a:gd name="T6" fmla="*/ 914400 w 21600"/>
              <a:gd name="T7" fmla="*/ 27066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pPr algn="ctr"/>
            <a:r>
              <a:rPr lang="en-US" sz="1600" b="1" baseline="0">
                <a:solidFill>
                  <a:srgbClr val="FFFFFF"/>
                </a:solidFill>
                <a:latin typeface="Arial" pitchFamily="34" charset="0"/>
                <a:cs typeface="Arial" pitchFamily="34" charset="0"/>
                <a:sym typeface="Arial Bold" charset="0"/>
              </a:rPr>
              <a:t>Public-Private Dialogues</a:t>
            </a:r>
            <a:endParaRPr lang="en-US" b="1">
              <a:latin typeface="Arial" pitchFamily="34" charset="0"/>
              <a:cs typeface="Arial" pitchFamily="34"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
          <p:cNvSpPr>
            <a:spLocks/>
          </p:cNvSpPr>
          <p:nvPr/>
        </p:nvSpPr>
        <p:spPr bwMode="auto">
          <a:xfrm>
            <a:off x="755650" y="164592"/>
            <a:ext cx="8226425" cy="438150"/>
          </a:xfrm>
          <a:custGeom>
            <a:avLst/>
            <a:gdLst>
              <a:gd name="T0" fmla="*/ 4113213 w 21600"/>
              <a:gd name="T1" fmla="*/ 219075 h 21600"/>
              <a:gd name="T2" fmla="*/ 4113213 w 21600"/>
              <a:gd name="T3" fmla="*/ 219075 h 21600"/>
              <a:gd name="T4" fmla="*/ 4113213 w 21600"/>
              <a:gd name="T5" fmla="*/ 219075 h 21600"/>
              <a:gd name="T6" fmla="*/ 4113213 w 21600"/>
              <a:gd name="T7" fmla="*/ 219075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close/>
              </a:path>
            </a:pathLst>
          </a:custGeom>
          <a:noFill/>
          <a:ln w="9525">
            <a:noFill/>
            <a:miter lim="800000"/>
            <a:headEnd/>
            <a:tailEnd/>
          </a:ln>
        </p:spPr>
        <p:txBody>
          <a:bodyPr lIns="45718" tIns="45718" rIns="45718" bIns="45718"/>
          <a:lstStyle/>
          <a:p>
            <a:pPr algn="r"/>
            <a:r>
              <a:rPr lang="en-US" sz="2400" b="1" baseline="0" dirty="0">
                <a:solidFill>
                  <a:srgbClr val="FFFFFF"/>
                </a:solidFill>
                <a:latin typeface="+mj-lt"/>
                <a:sym typeface="Arial Bold" charset="0"/>
              </a:rPr>
              <a:t>Why Companies Participate</a:t>
            </a:r>
            <a:endParaRPr lang="en-US" b="1" dirty="0">
              <a:latin typeface="+mj-lt"/>
            </a:endParaRPr>
          </a:p>
        </p:txBody>
      </p:sp>
      <p:grpSp>
        <p:nvGrpSpPr>
          <p:cNvPr id="14339" name="Group 2"/>
          <p:cNvGrpSpPr>
            <a:grpSpLocks/>
          </p:cNvGrpSpPr>
          <p:nvPr/>
        </p:nvGrpSpPr>
        <p:grpSpPr bwMode="auto">
          <a:xfrm>
            <a:off x="0" y="1141413"/>
            <a:ext cx="5789613" cy="4916487"/>
            <a:chOff x="-1" y="-1"/>
            <a:chExt cx="5791201" cy="4916261"/>
          </a:xfrm>
        </p:grpSpPr>
        <p:sp>
          <p:nvSpPr>
            <p:cNvPr id="20483" name="AutoShape 3"/>
            <p:cNvSpPr>
              <a:spLocks/>
            </p:cNvSpPr>
            <p:nvPr/>
          </p:nvSpPr>
          <p:spPr bwMode="auto">
            <a:xfrm>
              <a:off x="-1" y="-1"/>
              <a:ext cx="5791201" cy="4916261"/>
            </a:xfrm>
            <a:custGeom>
              <a:avLst/>
              <a:gdLst>
                <a:gd name="T0" fmla="*/ 2895601 w 21600"/>
                <a:gd name="T1" fmla="*/ 2458131 h 21600"/>
                <a:gd name="T2" fmla="*/ 2895601 w 21600"/>
                <a:gd name="T3" fmla="*/ 2458131 h 21600"/>
                <a:gd name="T4" fmla="*/ 2895601 w 21600"/>
                <a:gd name="T5" fmla="*/ 2458131 h 21600"/>
                <a:gd name="T6" fmla="*/ 2895601 w 21600"/>
                <a:gd name="T7" fmla="*/ 245813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599" y="0"/>
                  </a:lnTo>
                  <a:lnTo>
                    <a:pt x="21599" y="21600"/>
                  </a:lnTo>
                  <a:lnTo>
                    <a:pt x="0" y="21600"/>
                  </a:lnTo>
                  <a:lnTo>
                    <a:pt x="0" y="0"/>
                  </a:lnTo>
                  <a:close/>
                </a:path>
              </a:pathLst>
            </a:custGeom>
            <a:solidFill>
              <a:srgbClr val="7030A0"/>
            </a:solidFill>
            <a:ln>
              <a:noFill/>
            </a:ln>
            <a:effectLst>
              <a:outerShdw blurRad="50800" dist="38100" dir="2700000" algn="ctr" rotWithShape="0">
                <a:srgbClr val="000000">
                  <a:alpha val="39998"/>
                </a:srgbClr>
              </a:outerShdw>
            </a:effectLst>
            <a:extLst/>
          </p:spPr>
          <p:txBody>
            <a:bodyPr lIns="0" tIns="0" rIns="0" bIns="0"/>
            <a:lstStyle/>
            <a:p>
              <a:pPr>
                <a:defRPr/>
              </a:pPr>
              <a:endParaRPr lang="en-US">
                <a:ea typeface="MS PGothic" pitchFamily="34" charset="-128"/>
              </a:endParaRPr>
            </a:p>
          </p:txBody>
        </p:sp>
        <p:sp>
          <p:nvSpPr>
            <p:cNvPr id="14342" name="AutoShape 4"/>
            <p:cNvSpPr>
              <a:spLocks/>
            </p:cNvSpPr>
            <p:nvPr/>
          </p:nvSpPr>
          <p:spPr bwMode="auto">
            <a:xfrm>
              <a:off x="-1" y="-1"/>
              <a:ext cx="5791201" cy="4368599"/>
            </a:xfrm>
            <a:custGeom>
              <a:avLst/>
              <a:gdLst>
                <a:gd name="T0" fmla="*/ 2895600 w 21600"/>
                <a:gd name="T1" fmla="*/ 2184300 h 21600"/>
                <a:gd name="T2" fmla="*/ 2895600 w 21600"/>
                <a:gd name="T3" fmla="*/ 2184300 h 21600"/>
                <a:gd name="T4" fmla="*/ 2895600 w 21600"/>
                <a:gd name="T5" fmla="*/ 2184300 h 21600"/>
                <a:gd name="T6" fmla="*/ 2895600 w 21600"/>
                <a:gd name="T7" fmla="*/ 21843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4610" tIns="54610" rIns="54610" bIns="54610"/>
            <a:lstStyle/>
            <a:p>
              <a:pPr algn="ctr" defTabSz="762000">
                <a:spcBef>
                  <a:spcPts val="600"/>
                </a:spcBef>
              </a:pPr>
              <a:endParaRPr lang="en-US" sz="1600" u="sng" baseline="0">
                <a:solidFill>
                  <a:srgbClr val="FFFFFF"/>
                </a:solidFill>
                <a:latin typeface="Arial Bold" charset="0"/>
                <a:sym typeface="Arial Bold" charset="0"/>
              </a:endParaRPr>
            </a:p>
            <a:p>
              <a:pPr defTabSz="762000">
                <a:spcBef>
                  <a:spcPts val="400"/>
                </a:spcBef>
                <a:buClr>
                  <a:srgbClr val="FFFFFF"/>
                </a:buClr>
                <a:buSzPct val="100000"/>
                <a:buFont typeface="Arial" pitchFamily="34" charset="0"/>
                <a:buChar char="•"/>
              </a:pPr>
              <a:r>
                <a:rPr lang="en-US" sz="1600" baseline="0">
                  <a:solidFill>
                    <a:srgbClr val="FFFFFF"/>
                  </a:solidFill>
                  <a:latin typeface="Arial Bold" charset="0"/>
                  <a:sym typeface="Arial Bold" charset="0"/>
                </a:rPr>
                <a:t>  </a:t>
              </a:r>
              <a:r>
                <a:rPr lang="en-US" sz="1800" baseline="0">
                  <a:solidFill>
                    <a:srgbClr val="FFFFFF"/>
                  </a:solidFill>
                  <a:latin typeface="Arial" pitchFamily="34" charset="0"/>
                  <a:cs typeface="Arial" pitchFamily="34" charset="0"/>
                  <a:sym typeface="Arial" pitchFamily="34" charset="0"/>
                </a:rPr>
                <a:t>Better identify and manage business risks and opportunities while reducing operational costs; </a:t>
              </a:r>
              <a:br>
                <a:rPr lang="en-US" sz="1800" baseline="0">
                  <a:solidFill>
                    <a:srgbClr val="FFFFFF"/>
                  </a:solidFill>
                  <a:latin typeface="Arial" pitchFamily="34" charset="0"/>
                  <a:cs typeface="Arial" pitchFamily="34" charset="0"/>
                  <a:sym typeface="Arial" pitchFamily="34" charset="0"/>
                </a:rPr>
              </a:br>
              <a:endParaRPr lang="en-US" sz="1800" baseline="0">
                <a:solidFill>
                  <a:srgbClr val="FFFFFF"/>
                </a:solidFill>
                <a:latin typeface="Arial" pitchFamily="34" charset="0"/>
                <a:cs typeface="Arial" pitchFamily="34" charset="0"/>
                <a:sym typeface="Arial" pitchFamily="34" charset="0"/>
              </a:endParaRPr>
            </a:p>
            <a:p>
              <a:pPr defTabSz="762000">
                <a:spcBef>
                  <a:spcPts val="400"/>
                </a:spcBef>
                <a:buClr>
                  <a:srgbClr val="FFFFFF"/>
                </a:buClr>
                <a:buSzPct val="100000"/>
                <a:buFont typeface="Arial" pitchFamily="34" charset="0"/>
                <a:buChar char="•"/>
              </a:pPr>
              <a:r>
                <a:rPr lang="en-US" sz="1800" baseline="0">
                  <a:solidFill>
                    <a:srgbClr val="FFFFFF"/>
                  </a:solidFill>
                  <a:latin typeface="Arial" pitchFamily="34" charset="0"/>
                  <a:cs typeface="Arial" pitchFamily="34" charset="0"/>
                  <a:sym typeface="Arial" pitchFamily="34" charset="0"/>
                </a:rPr>
                <a:t>  Engage in public-private dialogue to establish local priorities and implement projects;</a:t>
              </a:r>
              <a:br>
                <a:rPr lang="en-US" sz="1800" baseline="0">
                  <a:solidFill>
                    <a:srgbClr val="FFFFFF"/>
                  </a:solidFill>
                  <a:latin typeface="Arial" pitchFamily="34" charset="0"/>
                  <a:cs typeface="Arial" pitchFamily="34" charset="0"/>
                  <a:sym typeface="Arial" pitchFamily="34" charset="0"/>
                </a:rPr>
              </a:br>
              <a:endParaRPr lang="en-US" sz="1800" baseline="0">
                <a:solidFill>
                  <a:srgbClr val="FFFFFF"/>
                </a:solidFill>
                <a:latin typeface="Arial" pitchFamily="34" charset="0"/>
                <a:cs typeface="Arial" pitchFamily="34" charset="0"/>
                <a:sym typeface="Arial" pitchFamily="34" charset="0"/>
              </a:endParaRPr>
            </a:p>
            <a:p>
              <a:pPr defTabSz="762000">
                <a:spcBef>
                  <a:spcPts val="400"/>
                </a:spcBef>
                <a:buClr>
                  <a:srgbClr val="FFFFFF"/>
                </a:buClr>
                <a:buSzPct val="100000"/>
                <a:buFont typeface="Arial" pitchFamily="34" charset="0"/>
                <a:buChar char="•"/>
              </a:pPr>
              <a:r>
                <a:rPr lang="en-US" sz="1800" baseline="0">
                  <a:solidFill>
                    <a:srgbClr val="FFFFFF"/>
                  </a:solidFill>
                  <a:latin typeface="Arial" pitchFamily="34" charset="0"/>
                  <a:cs typeface="Arial" pitchFamily="34" charset="0"/>
                  <a:sym typeface="Arial" pitchFamily="34" charset="0"/>
                </a:rPr>
                <a:t>  Align business strategies and operations with good practice from across the globe;</a:t>
              </a:r>
            </a:p>
            <a:p>
              <a:pPr defTabSz="762000">
                <a:spcBef>
                  <a:spcPts val="400"/>
                </a:spcBef>
              </a:pPr>
              <a:endParaRPr lang="en-US" sz="1800" baseline="0">
                <a:solidFill>
                  <a:srgbClr val="FFFFFF"/>
                </a:solidFill>
                <a:latin typeface="Arial" pitchFamily="34" charset="0"/>
                <a:cs typeface="Arial" pitchFamily="34" charset="0"/>
                <a:sym typeface="Arial" pitchFamily="34" charset="0"/>
              </a:endParaRPr>
            </a:p>
            <a:p>
              <a:pPr defTabSz="762000">
                <a:spcBef>
                  <a:spcPts val="400"/>
                </a:spcBef>
                <a:buClr>
                  <a:srgbClr val="FFFFFF"/>
                </a:buClr>
                <a:buSzPct val="100000"/>
                <a:buFont typeface="Arial" pitchFamily="34" charset="0"/>
                <a:buChar char="•"/>
              </a:pPr>
              <a:r>
                <a:rPr lang="en-US" sz="1800" baseline="0">
                  <a:solidFill>
                    <a:srgbClr val="FFFFFF"/>
                  </a:solidFill>
                  <a:latin typeface="Arial" pitchFamily="34" charset="0"/>
                  <a:cs typeface="Arial" pitchFamily="34" charset="0"/>
                  <a:sym typeface="Arial" pitchFamily="34" charset="0"/>
                </a:rPr>
                <a:t>  Share best and emerging practices and learn from the experiences of peers; and</a:t>
              </a:r>
              <a:br>
                <a:rPr lang="en-US" sz="1800" baseline="0">
                  <a:solidFill>
                    <a:srgbClr val="FFFFFF"/>
                  </a:solidFill>
                  <a:latin typeface="Arial" pitchFamily="34" charset="0"/>
                  <a:cs typeface="Arial" pitchFamily="34" charset="0"/>
                  <a:sym typeface="Arial" pitchFamily="34" charset="0"/>
                </a:rPr>
              </a:br>
              <a:endParaRPr lang="en-US" sz="1800" baseline="0">
                <a:solidFill>
                  <a:srgbClr val="FFFFFF"/>
                </a:solidFill>
                <a:latin typeface="Arial" pitchFamily="34" charset="0"/>
                <a:cs typeface="Arial" pitchFamily="34" charset="0"/>
                <a:sym typeface="Arial" pitchFamily="34" charset="0"/>
              </a:endParaRPr>
            </a:p>
            <a:p>
              <a:pPr defTabSz="762000">
                <a:spcBef>
                  <a:spcPts val="400"/>
                </a:spcBef>
                <a:buClr>
                  <a:srgbClr val="FFFFFF"/>
                </a:buClr>
                <a:buSzPct val="100000"/>
                <a:buFont typeface="Arial" pitchFamily="34" charset="0"/>
                <a:buChar char="•"/>
              </a:pPr>
              <a:r>
                <a:rPr lang="en-US" sz="1800" baseline="0">
                  <a:solidFill>
                    <a:srgbClr val="FFFFFF"/>
                  </a:solidFill>
                  <a:latin typeface="Arial" pitchFamily="34" charset="0"/>
                  <a:cs typeface="Arial" pitchFamily="34" charset="0"/>
                  <a:sym typeface="Arial" pitchFamily="34" charset="0"/>
                </a:rPr>
                <a:t>  Demonstrate leadership and receive recognition for advancing practical solutions.</a:t>
              </a:r>
              <a:endParaRPr lang="en-US"/>
            </a:p>
          </p:txBody>
        </p:sp>
      </p:grpSp>
      <p:pic>
        <p:nvPicPr>
          <p:cNvPr id="14340" name="Picture 5" descr="image7.png"/>
          <p:cNvPicPr>
            <a:picLocks noChangeAspect="1"/>
          </p:cNvPicPr>
          <p:nvPr/>
        </p:nvPicPr>
        <p:blipFill>
          <a:blip r:embed="rId3"/>
          <a:srcRect/>
          <a:stretch>
            <a:fillRect/>
          </a:stretch>
        </p:blipFill>
        <p:spPr bwMode="auto">
          <a:xfrm>
            <a:off x="6035675" y="1905000"/>
            <a:ext cx="2692400" cy="37338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LeHE3EWyfUWKJ.8VbdeUTQ"/>
</p:tagLst>
</file>

<file path=ppt/theme/theme1.xml><?xml version="1.0" encoding="utf-8"?>
<a:theme xmlns:a="http://schemas.openxmlformats.org/drawingml/2006/main" name="EngagementFrameworkPPT_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lIns="45718" tIns="45718" rIns="45718" bIns="45718"/>
      <a:lstStyle>
        <a:defPPr algn="r">
          <a:defRPr sz="2400" baseline="0" dirty="0">
            <a:solidFill>
              <a:srgbClr val="FFFFFF"/>
            </a:solidFill>
            <a:latin typeface="Arial Bold" charset="0"/>
            <a:sym typeface="Arial Bold" charset="0"/>
          </a:defRPr>
        </a:defPPr>
      </a:lstStyle>
    </a:sp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178</TotalTime>
  <Words>2085</Words>
  <Application>Microsoft Office PowerPoint</Application>
  <PresentationFormat>화면 슬라이드 쇼(4:3)</PresentationFormat>
  <Paragraphs>183</Paragraphs>
  <Slides>12</Slides>
  <Notes>10</Notes>
  <HiddenSlides>0</HiddenSlides>
  <MMClips>0</MMClips>
  <ScaleCrop>false</ScaleCrop>
  <HeadingPairs>
    <vt:vector size="6" baseType="variant">
      <vt:variant>
        <vt:lpstr>테마</vt:lpstr>
      </vt:variant>
      <vt:variant>
        <vt:i4>1</vt:i4>
      </vt:variant>
      <vt:variant>
        <vt:lpstr>포함된 OLE 서버</vt:lpstr>
      </vt:variant>
      <vt:variant>
        <vt:i4>1</vt:i4>
      </vt:variant>
      <vt:variant>
        <vt:lpstr>슬라이드 제목</vt:lpstr>
      </vt:variant>
      <vt:variant>
        <vt:i4>12</vt:i4>
      </vt:variant>
    </vt:vector>
  </HeadingPairs>
  <TitlesOfParts>
    <vt:vector size="14" baseType="lpstr">
      <vt:lpstr>EngagementFrameworkPPT_Template</vt:lpstr>
      <vt:lpstr>think-cell Slide</vt:lpstr>
      <vt:lpstr>PowerPoint 프레젠테이션</vt:lpstr>
      <vt:lpstr>PowerPoint 프레젠테이션</vt:lpstr>
      <vt:lpstr>Post-2015 Business Engagement Architecture</vt:lpstr>
      <vt:lpstr>Business for Peace: Objectives</vt:lpstr>
      <vt:lpstr>Global-Level Support &amp; Engagement Model</vt:lpstr>
      <vt:lpstr>PowerPoint 프레젠테이션</vt:lpstr>
      <vt:lpstr>PowerPoint 프레젠테이션</vt:lpstr>
      <vt:lpstr>PowerPoint 프레젠테이션</vt:lpstr>
      <vt:lpstr>PowerPoint 프레젠테이션</vt:lpstr>
      <vt:lpstr>PowerPoint 프레젠테이션</vt:lpstr>
      <vt:lpstr>PowerPoint 프레젠테이션</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Mikaela Nikolausson</dc:creator>
  <cp:lastModifiedBy>User</cp:lastModifiedBy>
  <cp:revision>31</cp:revision>
  <dcterms:modified xsi:type="dcterms:W3CDTF">2014-06-05T04:57:21Z</dcterms:modified>
</cp:coreProperties>
</file>